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handoutMasterIdLst>
    <p:handoutMasterId r:id="rId40"/>
  </p:handoutMasterIdLst>
  <p:sldIdLst>
    <p:sldId id="256" r:id="rId2"/>
    <p:sldId id="313" r:id="rId3"/>
    <p:sldId id="314" r:id="rId4"/>
    <p:sldId id="310" r:id="rId5"/>
    <p:sldId id="312" r:id="rId6"/>
    <p:sldId id="260" r:id="rId7"/>
    <p:sldId id="311" r:id="rId8"/>
    <p:sldId id="294" r:id="rId9"/>
    <p:sldId id="295" r:id="rId10"/>
    <p:sldId id="298" r:id="rId11"/>
    <p:sldId id="305" r:id="rId12"/>
    <p:sldId id="257" r:id="rId13"/>
    <p:sldId id="271" r:id="rId14"/>
    <p:sldId id="292" r:id="rId15"/>
    <p:sldId id="285" r:id="rId16"/>
    <p:sldId id="276" r:id="rId17"/>
    <p:sldId id="279" r:id="rId18"/>
    <p:sldId id="288" r:id="rId19"/>
    <p:sldId id="281" r:id="rId20"/>
    <p:sldId id="277" r:id="rId21"/>
    <p:sldId id="290" r:id="rId22"/>
    <p:sldId id="289" r:id="rId23"/>
    <p:sldId id="272" r:id="rId24"/>
    <p:sldId id="291" r:id="rId25"/>
    <p:sldId id="301" r:id="rId26"/>
    <p:sldId id="303" r:id="rId27"/>
    <p:sldId id="302" r:id="rId28"/>
    <p:sldId id="304" r:id="rId29"/>
    <p:sldId id="299" r:id="rId30"/>
    <p:sldId id="280" r:id="rId31"/>
    <p:sldId id="287" r:id="rId32"/>
    <p:sldId id="282" r:id="rId33"/>
    <p:sldId id="308" r:id="rId34"/>
    <p:sldId id="300" r:id="rId35"/>
    <p:sldId id="309" r:id="rId36"/>
    <p:sldId id="265" r:id="rId37"/>
    <p:sldId id="28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338" autoAdjust="0"/>
    <p:restoredTop sz="86347" autoAdjust="0"/>
  </p:normalViewPr>
  <p:slideViewPr>
    <p:cSldViewPr snapToGrid="0">
      <p:cViewPr varScale="1">
        <p:scale>
          <a:sx n="59" d="100"/>
          <a:sy n="59" d="100"/>
        </p:scale>
        <p:origin x="306" y="42"/>
      </p:cViewPr>
      <p:guideLst/>
    </p:cSldViewPr>
  </p:slideViewPr>
  <p:outlineViewPr>
    <p:cViewPr>
      <p:scale>
        <a:sx n="33" d="100"/>
        <a:sy n="33" d="100"/>
      </p:scale>
      <p:origin x="0" y="-34782"/>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63571D4-91FB-4895-B3C6-DEE5E451FB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86658C-B9BA-4BD3-BF36-444AB0153C8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B21D1D-98E9-43BB-B2DD-2BE2278283AD}" type="datetimeFigureOut">
              <a:rPr lang="en-US" smtClean="0"/>
              <a:t>9/10/2017</a:t>
            </a:fld>
            <a:endParaRPr lang="en-US"/>
          </a:p>
        </p:txBody>
      </p:sp>
      <p:sp>
        <p:nvSpPr>
          <p:cNvPr id="4" name="Footer Placeholder 3">
            <a:extLst>
              <a:ext uri="{FF2B5EF4-FFF2-40B4-BE49-F238E27FC236}">
                <a16:creationId xmlns:a16="http://schemas.microsoft.com/office/drawing/2014/main" id="{24282068-95CB-40B3-80FD-9795924FA14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91FB66F-7530-4A0F-B281-D3DAFD5BF63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37CE7D-BF1E-45C4-891E-30179981F4B4}" type="slidenum">
              <a:rPr lang="en-US" smtClean="0"/>
              <a:t>‹#›</a:t>
            </a:fld>
            <a:endParaRPr lang="en-US"/>
          </a:p>
        </p:txBody>
      </p:sp>
    </p:spTree>
    <p:extLst>
      <p:ext uri="{BB962C8B-B14F-4D97-AF65-F5344CB8AC3E}">
        <p14:creationId xmlns:p14="http://schemas.microsoft.com/office/powerpoint/2010/main" val="13380103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118E40-8335-4F20-A05F-CAE08F1A132A}" type="datetimeFigureOut">
              <a:rPr lang="en-US" smtClean="0"/>
              <a:t>9/10/2017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A0D0D4-B3C6-4146-B762-F3FC1C69BEF0}" type="slidenum">
              <a:rPr lang="en-US" smtClean="0"/>
              <a:t>‹#›</a:t>
            </a:fld>
            <a:endParaRPr lang="en-US"/>
          </a:p>
        </p:txBody>
      </p:sp>
    </p:spTree>
    <p:extLst>
      <p:ext uri="{BB962C8B-B14F-4D97-AF65-F5344CB8AC3E}">
        <p14:creationId xmlns:p14="http://schemas.microsoft.com/office/powerpoint/2010/main" val="30479970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1</a:t>
            </a:fld>
            <a:endParaRPr lang="en-US" dirty="0"/>
          </a:p>
        </p:txBody>
      </p:sp>
    </p:spTree>
    <p:extLst>
      <p:ext uri="{BB962C8B-B14F-4D97-AF65-F5344CB8AC3E}">
        <p14:creationId xmlns:p14="http://schemas.microsoft.com/office/powerpoint/2010/main" val="205360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video shows one part of the process for using Vuforia in your program.</a:t>
            </a:r>
          </a:p>
          <a:p>
            <a:r>
              <a:rPr lang="en-US" sz="1200" b="0" i="0" kern="1200" dirty="0">
                <a:solidFill>
                  <a:schemeClr val="tx1"/>
                </a:solidFill>
                <a:effectLst/>
                <a:latin typeface="+mn-lt"/>
                <a:ea typeface="+mn-ea"/>
                <a:cs typeface="+mn-cs"/>
              </a:rPr>
              <a:t>In the video, the fourth target image was not targeted exactly where the programmers had planned </a:t>
            </a:r>
          </a:p>
          <a:p>
            <a:endParaRPr lang="en-US" sz="1200" b="0" i="0" kern="1200" dirty="0">
              <a:solidFill>
                <a:schemeClr val="tx1"/>
              </a:solidFill>
              <a:effectLst/>
              <a:latin typeface="+mn-lt"/>
              <a:ea typeface="+mn-ea"/>
              <a:cs typeface="+mn-cs"/>
            </a:endParaRPr>
          </a:p>
          <a:p>
            <a:r>
              <a:rPr lang="en-US" dirty="0"/>
              <a:t>(Some  images – like the four in the video -are stored in Assets folder in the FTC Robot Controller . You can add more) </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Vuforia allows you to simply scan in objects and download them to the phone. For those of us who haven’t taken any courses on image processing this is the simplest way of using computer vision in the FTC game.</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reply to 10191's comment: When it comes to installing Vuforia into Android Studio with the new update, I have good news: you no longer need to. The FTC app now comes with Vuforia pre-installed. It even contains all the necessary data to track the beacons. This also means that you shouldn't use our FTCVuforia.class. The FTC app's update effectively replaces it. We can definitely have another video exploring the recent update to the FTC app, and we'll try to release it as soon as we can.</a:t>
            </a:r>
            <a:br>
              <a:rPr lang="en-US" dirty="0"/>
            </a:br>
            <a:br>
              <a:rPr lang="en-US" dirty="0"/>
            </a:br>
            <a:r>
              <a:rPr lang="en-US" sz="1200" b="0" i="0" kern="1200" dirty="0">
                <a:solidFill>
                  <a:schemeClr val="tx1"/>
                </a:solidFill>
                <a:effectLst/>
                <a:latin typeface="+mn-lt"/>
                <a:ea typeface="+mn-ea"/>
                <a:cs typeface="+mn-cs"/>
              </a:rPr>
              <a:t>I haven't explored the recent update in enough depth yet but, from first glance, it seems that the ConceptVuforiaNavigation.class shows you how to calculate your robot's position on the field using Vuforia. The Vuforia classes (i.e. VuforiaTrackable, VuforiaTrackableDefaultListener, etc) allow you to track where the object is relative to your robot. Most of "ConceptVuforiaNavigation" seems to be about calculating your robot's position on the field. It's interesting, but may not be the approach many of us take to tracking the beacons. In the next video, we can explain this a bit more.</a:t>
            </a:r>
            <a:br>
              <a:rPr lang="en-US" dirty="0"/>
            </a:br>
            <a:br>
              <a:rPr lang="en-US" dirty="0"/>
            </a:br>
            <a:r>
              <a:rPr lang="en-US" sz="1200" b="0" i="0" kern="1200" dirty="0">
                <a:solidFill>
                  <a:schemeClr val="tx1"/>
                </a:solidFill>
                <a:effectLst/>
                <a:latin typeface="+mn-lt"/>
                <a:ea typeface="+mn-ea"/>
                <a:cs typeface="+mn-cs"/>
              </a:rPr>
              <a:t>If anyone thinks there's a mistake in what I said above (as I said, I haven't reviewed the update enough), please comment!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Admittedly, part of the reason I'm using Vuforia is because I think it's pretty cool for our robot to be able to see.</a:t>
            </a:r>
            <a:br>
              <a:rPr lang="en-US" dirty="0"/>
            </a:br>
            <a:br>
              <a:rPr lang="en-US" dirty="0"/>
            </a:br>
            <a:r>
              <a:rPr lang="en-US" sz="1200" b="0" i="0" kern="1200" dirty="0">
                <a:solidFill>
                  <a:schemeClr val="tx1"/>
                </a:solidFill>
                <a:effectLst/>
                <a:latin typeface="+mn-lt"/>
                <a:ea typeface="+mn-ea"/>
                <a:cs typeface="+mn-cs"/>
              </a:rPr>
              <a:t>However, ignoring that, it's perfectly acceptable for your autonomous program to rely on motor encoders or an accelerometer, etc. However, this introduces a great deal of noise into your program, especially if your robot doesn't drive smoothly (e.g. my team's robot from last season). Quite simply, using some form of image analysis to locate a glowing beacon (or the image below it) would seem to me to be the most accurate method of driving towards these beacons.</a:t>
            </a:r>
            <a:br>
              <a:rPr lang="en-US" dirty="0"/>
            </a:br>
            <a:br>
              <a:rPr lang="en-US" dirty="0"/>
            </a:br>
            <a:r>
              <a:rPr lang="en-US" sz="1200" b="0" i="0" kern="1200" dirty="0">
                <a:solidFill>
                  <a:schemeClr val="tx1"/>
                </a:solidFill>
                <a:effectLst/>
                <a:latin typeface="+mn-lt"/>
                <a:ea typeface="+mn-ea"/>
                <a:cs typeface="+mn-cs"/>
              </a:rPr>
              <a:t>This by no means requires you to use Vuforia. Encoders and other sensors have worked well enough in the past. However, FTC has set up a relatively easy-to-use interface that allows us to easily drive towards these beacons. Although image analysis may sound intimidating, I believe that any programmer (even rookies) can do it with the right mentorship and tutorials.</a:t>
            </a:r>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12</a:t>
            </a:fld>
            <a:endParaRPr lang="en-US" dirty="0"/>
          </a:p>
        </p:txBody>
      </p:sp>
    </p:spTree>
    <p:extLst>
      <p:ext uri="{BB962C8B-B14F-4D97-AF65-F5344CB8AC3E}">
        <p14:creationId xmlns:p14="http://schemas.microsoft.com/office/powerpoint/2010/main" val="3651345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need to know where (coordinates ) the </a:t>
            </a:r>
            <a:r>
              <a:rPr lang="en-US" dirty="0" err="1"/>
              <a:t>ImageTargets</a:t>
            </a:r>
            <a:r>
              <a:rPr lang="en-US" dirty="0"/>
              <a:t> are and also where on the field your camera is</a:t>
            </a:r>
          </a:p>
          <a:p>
            <a:endParaRPr lang="en-US" b="1" dirty="0"/>
          </a:p>
          <a:p>
            <a:r>
              <a:rPr lang="en-US" b="1" dirty="0"/>
              <a:t>Origin:  </a:t>
            </a:r>
            <a:endParaRPr lang="en-US" dirty="0"/>
          </a:p>
          <a:p>
            <a:r>
              <a:rPr lang="en-US" dirty="0"/>
              <a:t>The 0,0,0 origin of the FTC coordinate system is the point in the center of the field, equidistant from all 4 perimeter walls (where the four center tiles meet).  The origin point rests on the top surface of the floor mat. </a:t>
            </a:r>
          </a:p>
          <a:p>
            <a:pPr lvl="0" fontAlgn="base"/>
            <a:r>
              <a:rPr lang="en-US" b="1" dirty="0"/>
              <a:t>Axis: </a:t>
            </a:r>
            <a:endParaRPr lang="en-US" dirty="0"/>
          </a:p>
          <a:p>
            <a:r>
              <a:rPr lang="en-US" dirty="0"/>
              <a:t>Looking at the origin from the RED WALL, the X axis extends through the origin point and runs to the right and left, parallel with the RED WALL.  The X axis values increase to the right. </a:t>
            </a:r>
          </a:p>
          <a:p>
            <a:pPr lvl="0" fontAlgn="base"/>
            <a:r>
              <a:rPr lang="en-US" b="1" dirty="0"/>
              <a:t>Axis: </a:t>
            </a:r>
            <a:endParaRPr lang="en-US" dirty="0"/>
          </a:p>
          <a:p>
            <a:r>
              <a:rPr lang="en-US" dirty="0"/>
              <a:t>Looking at the origin from the RED WALL, the Y axis extends through the origin point and runs out and in, perpendicular to the RED WALL.  Increasing Y values run out (away) from the RED WALL.   </a:t>
            </a:r>
          </a:p>
          <a:p>
            <a:pPr lvl="0" fontAlgn="base"/>
            <a:r>
              <a:rPr lang="en-US" b="1" dirty="0"/>
              <a:t>Axis: </a:t>
            </a:r>
            <a:endParaRPr lang="en-US" dirty="0"/>
          </a:p>
          <a:p>
            <a:r>
              <a:rPr lang="en-US" dirty="0"/>
              <a:t>Looking at the origin from the RED WALL, the Z axis extends through the origin point and runs up and down in a vertical line.  Increasing Z values extend upwards.  </a:t>
            </a:r>
          </a:p>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13</a:t>
            </a:fld>
            <a:endParaRPr lang="en-US" dirty="0"/>
          </a:p>
        </p:txBody>
      </p:sp>
    </p:spTree>
    <p:extLst>
      <p:ext uri="{BB962C8B-B14F-4D97-AF65-F5344CB8AC3E}">
        <p14:creationId xmlns:p14="http://schemas.microsoft.com/office/powerpoint/2010/main" val="22250266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14</a:t>
            </a:fld>
            <a:endParaRPr lang="en-US" dirty="0"/>
          </a:p>
        </p:txBody>
      </p:sp>
    </p:spTree>
    <p:extLst>
      <p:ext uri="{BB962C8B-B14F-4D97-AF65-F5344CB8AC3E}">
        <p14:creationId xmlns:p14="http://schemas.microsoft.com/office/powerpoint/2010/main" val="32230490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helpful videos.</a:t>
            </a:r>
          </a:p>
          <a:p>
            <a:r>
              <a:rPr lang="en-US" dirty="0"/>
              <a:t>I chose the FTCVuforiaDemo for our sample because it is separated into easy to understand parts, and has very good supporting videos</a:t>
            </a:r>
          </a:p>
        </p:txBody>
      </p:sp>
      <p:sp>
        <p:nvSpPr>
          <p:cNvPr id="4" name="Slide Number Placeholder 3"/>
          <p:cNvSpPr>
            <a:spLocks noGrp="1"/>
          </p:cNvSpPr>
          <p:nvPr>
            <p:ph type="sldNum" sz="quarter" idx="10"/>
          </p:nvPr>
        </p:nvSpPr>
        <p:spPr/>
        <p:txBody>
          <a:bodyPr/>
          <a:lstStyle/>
          <a:p>
            <a:fld id="{FFA0D0D4-B3C6-4146-B762-F3FC1C69BEF0}" type="slidenum">
              <a:rPr lang="en-US" smtClean="0"/>
              <a:t>15</a:t>
            </a:fld>
            <a:endParaRPr lang="en-US" dirty="0"/>
          </a:p>
        </p:txBody>
      </p:sp>
    </p:spTree>
    <p:extLst>
      <p:ext uri="{BB962C8B-B14F-4D97-AF65-F5344CB8AC3E}">
        <p14:creationId xmlns:p14="http://schemas.microsoft.com/office/powerpoint/2010/main" val="4629710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watch this now and at the end of the session</a:t>
            </a:r>
          </a:p>
        </p:txBody>
      </p:sp>
      <p:sp>
        <p:nvSpPr>
          <p:cNvPr id="4" name="Slide Number Placeholder 3"/>
          <p:cNvSpPr>
            <a:spLocks noGrp="1"/>
          </p:cNvSpPr>
          <p:nvPr>
            <p:ph type="sldNum" sz="quarter" idx="10"/>
          </p:nvPr>
        </p:nvSpPr>
        <p:spPr/>
        <p:txBody>
          <a:bodyPr/>
          <a:lstStyle/>
          <a:p>
            <a:fld id="{FFA0D0D4-B3C6-4146-B762-F3FC1C69BEF0}" type="slidenum">
              <a:rPr lang="en-US" smtClean="0"/>
              <a:t>16</a:t>
            </a:fld>
            <a:endParaRPr lang="en-US" dirty="0"/>
          </a:p>
        </p:txBody>
      </p:sp>
    </p:spTree>
    <p:extLst>
      <p:ext uri="{BB962C8B-B14F-4D97-AF65-F5344CB8AC3E}">
        <p14:creationId xmlns:p14="http://schemas.microsoft.com/office/powerpoint/2010/main" val="1863644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17</a:t>
            </a:fld>
            <a:endParaRPr lang="en-US" dirty="0"/>
          </a:p>
        </p:txBody>
      </p:sp>
    </p:spTree>
    <p:extLst>
      <p:ext uri="{BB962C8B-B14F-4D97-AF65-F5344CB8AC3E}">
        <p14:creationId xmlns:p14="http://schemas.microsoft.com/office/powerpoint/2010/main" val="7561686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18</a:t>
            </a:fld>
            <a:endParaRPr lang="en-US" dirty="0"/>
          </a:p>
        </p:txBody>
      </p:sp>
    </p:spTree>
    <p:extLst>
      <p:ext uri="{BB962C8B-B14F-4D97-AF65-F5344CB8AC3E}">
        <p14:creationId xmlns:p14="http://schemas.microsoft.com/office/powerpoint/2010/main" val="6392951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19</a:t>
            </a:fld>
            <a:endParaRPr lang="en-US" dirty="0"/>
          </a:p>
        </p:txBody>
      </p:sp>
    </p:spTree>
    <p:extLst>
      <p:ext uri="{BB962C8B-B14F-4D97-AF65-F5344CB8AC3E}">
        <p14:creationId xmlns:p14="http://schemas.microsoft.com/office/powerpoint/2010/main" val="19206139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This is NOT an opmode. * * This class is used to define all the specific navigation tasks for the Target Tracking Demo * It focuses on setting up and using the Vuforia Library, which is part of the 2016-2017 FTC SDK * * Once a target is identified, its information is displayed as telemetry data. * To approach the target, three motion priorities are created: * - Priority #1 Rotate so the robot is pointing at the target (for best target retention). * - Priority #2 Drive laterally based on distance from target center-line * - Priority #3 Drive forward based on the desired target standoff distance</a:t>
            </a:r>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20</a:t>
            </a:fld>
            <a:endParaRPr lang="en-US" dirty="0"/>
          </a:p>
        </p:txBody>
      </p:sp>
    </p:spTree>
    <p:extLst>
      <p:ext uri="{BB962C8B-B14F-4D97-AF65-F5344CB8AC3E}">
        <p14:creationId xmlns:p14="http://schemas.microsoft.com/office/powerpoint/2010/main" val="25995278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21</a:t>
            </a:fld>
            <a:endParaRPr lang="en-US" dirty="0"/>
          </a:p>
        </p:txBody>
      </p:sp>
    </p:spTree>
    <p:extLst>
      <p:ext uri="{BB962C8B-B14F-4D97-AF65-F5344CB8AC3E}">
        <p14:creationId xmlns:p14="http://schemas.microsoft.com/office/powerpoint/2010/main" val="1842123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Comments in the </a:t>
            </a:r>
            <a:r>
              <a:rPr lang="en-US" dirty="0" err="1"/>
              <a:t>SampleCodeVuforiaNavigation</a:t>
            </a:r>
            <a:r>
              <a:rPr lang="en-US" dirty="0"/>
              <a:t>  program are very helpful and through. Enjoy the transformation matrix section.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3</a:t>
            </a:fld>
            <a:endParaRPr lang="en-US"/>
          </a:p>
        </p:txBody>
      </p:sp>
    </p:spTree>
    <p:extLst>
      <p:ext uri="{BB962C8B-B14F-4D97-AF65-F5344CB8AC3E}">
        <p14:creationId xmlns:p14="http://schemas.microsoft.com/office/powerpoint/2010/main" val="21151370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22</a:t>
            </a:fld>
            <a:endParaRPr lang="en-US" dirty="0"/>
          </a:p>
        </p:txBody>
      </p:sp>
    </p:spTree>
    <p:extLst>
      <p:ext uri="{BB962C8B-B14F-4D97-AF65-F5344CB8AC3E}">
        <p14:creationId xmlns:p14="http://schemas.microsoft.com/office/powerpoint/2010/main" val="26794878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an </a:t>
            </a:r>
            <a:r>
              <a:rPr lang="en-US" dirty="0" err="1"/>
              <a:t>OpMode</a:t>
            </a:r>
            <a:r>
              <a:rPr lang="en-US" dirty="0"/>
              <a:t> – think of it more as a utility</a:t>
            </a:r>
            <a:r>
              <a:rPr lang="en-US" baseline="0" dirty="0"/>
              <a:t> </a:t>
            </a:r>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23</a:t>
            </a:fld>
            <a:endParaRPr lang="en-US" dirty="0"/>
          </a:p>
        </p:txBody>
      </p:sp>
    </p:spTree>
    <p:extLst>
      <p:ext uri="{BB962C8B-B14F-4D97-AF65-F5344CB8AC3E}">
        <p14:creationId xmlns:p14="http://schemas.microsoft.com/office/powerpoint/2010/main" val="38046230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24</a:t>
            </a:fld>
            <a:endParaRPr lang="en-US" dirty="0"/>
          </a:p>
        </p:txBody>
      </p:sp>
    </p:spTree>
    <p:extLst>
      <p:ext uri="{BB962C8B-B14F-4D97-AF65-F5344CB8AC3E}">
        <p14:creationId xmlns:p14="http://schemas.microsoft.com/office/powerpoint/2010/main" val="28789949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25</a:t>
            </a:fld>
            <a:endParaRPr lang="en-US" dirty="0"/>
          </a:p>
        </p:txBody>
      </p:sp>
    </p:spTree>
    <p:extLst>
      <p:ext uri="{BB962C8B-B14F-4D97-AF65-F5344CB8AC3E}">
        <p14:creationId xmlns:p14="http://schemas.microsoft.com/office/powerpoint/2010/main" val="33710047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26</a:t>
            </a:fld>
            <a:endParaRPr lang="en-US" dirty="0"/>
          </a:p>
        </p:txBody>
      </p:sp>
    </p:spTree>
    <p:extLst>
      <p:ext uri="{BB962C8B-B14F-4D97-AF65-F5344CB8AC3E}">
        <p14:creationId xmlns:p14="http://schemas.microsoft.com/office/powerpoint/2010/main" val="2632940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27</a:t>
            </a:fld>
            <a:endParaRPr lang="en-US" dirty="0"/>
          </a:p>
        </p:txBody>
      </p:sp>
    </p:spTree>
    <p:extLst>
      <p:ext uri="{BB962C8B-B14F-4D97-AF65-F5344CB8AC3E}">
        <p14:creationId xmlns:p14="http://schemas.microsoft.com/office/powerpoint/2010/main" val="5643798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come back to this</a:t>
            </a:r>
          </a:p>
        </p:txBody>
      </p:sp>
      <p:sp>
        <p:nvSpPr>
          <p:cNvPr id="4" name="Slide Number Placeholder 3"/>
          <p:cNvSpPr>
            <a:spLocks noGrp="1"/>
          </p:cNvSpPr>
          <p:nvPr>
            <p:ph type="sldNum" sz="quarter" idx="10"/>
          </p:nvPr>
        </p:nvSpPr>
        <p:spPr/>
        <p:txBody>
          <a:bodyPr/>
          <a:lstStyle/>
          <a:p>
            <a:fld id="{FFA0D0D4-B3C6-4146-B762-F3FC1C69BEF0}" type="slidenum">
              <a:rPr lang="en-US" smtClean="0"/>
              <a:t>28</a:t>
            </a:fld>
            <a:endParaRPr lang="en-US" dirty="0"/>
          </a:p>
        </p:txBody>
      </p:sp>
    </p:spTree>
    <p:extLst>
      <p:ext uri="{BB962C8B-B14F-4D97-AF65-F5344CB8AC3E}">
        <p14:creationId xmlns:p14="http://schemas.microsoft.com/office/powerpoint/2010/main" val="18933348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year, Vuforia, preinstalled in FTC SDK, even included the data necessary for tracking the beacons</a:t>
            </a:r>
          </a:p>
        </p:txBody>
      </p:sp>
      <p:sp>
        <p:nvSpPr>
          <p:cNvPr id="4" name="Slide Number Placeholder 3"/>
          <p:cNvSpPr>
            <a:spLocks noGrp="1"/>
          </p:cNvSpPr>
          <p:nvPr>
            <p:ph type="sldNum" sz="quarter" idx="10"/>
          </p:nvPr>
        </p:nvSpPr>
        <p:spPr/>
        <p:txBody>
          <a:bodyPr/>
          <a:lstStyle/>
          <a:p>
            <a:fld id="{FFA0D0D4-B3C6-4146-B762-F3FC1C69BEF0}" type="slidenum">
              <a:rPr lang="en-US" smtClean="0"/>
              <a:t>29</a:t>
            </a:fld>
            <a:endParaRPr lang="en-US" dirty="0"/>
          </a:p>
        </p:txBody>
      </p:sp>
    </p:spTree>
    <p:extLst>
      <p:ext uri="{BB962C8B-B14F-4D97-AF65-F5344CB8AC3E}">
        <p14:creationId xmlns:p14="http://schemas.microsoft.com/office/powerpoint/2010/main" val="3491920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30</a:t>
            </a:fld>
            <a:endParaRPr lang="en-US" dirty="0"/>
          </a:p>
        </p:txBody>
      </p:sp>
    </p:spTree>
    <p:extLst>
      <p:ext uri="{BB962C8B-B14F-4D97-AF65-F5344CB8AC3E}">
        <p14:creationId xmlns:p14="http://schemas.microsoft.com/office/powerpoint/2010/main" val="11656155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31</a:t>
            </a:fld>
            <a:endParaRPr lang="en-US" dirty="0"/>
          </a:p>
        </p:txBody>
      </p:sp>
    </p:spTree>
    <p:extLst>
      <p:ext uri="{BB962C8B-B14F-4D97-AF65-F5344CB8AC3E}">
        <p14:creationId xmlns:p14="http://schemas.microsoft.com/office/powerpoint/2010/main" val="829496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Google’s Project Tango is an AR platform that  uses computer vision to enable mobile devices to find their position relative to the world around them without GPS or other external signals.</a:t>
            </a:r>
          </a:p>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5</a:t>
            </a:fld>
            <a:endParaRPr lang="en-US"/>
          </a:p>
        </p:txBody>
      </p:sp>
    </p:spTree>
    <p:extLst>
      <p:ext uri="{BB962C8B-B14F-4D97-AF65-F5344CB8AC3E}">
        <p14:creationId xmlns:p14="http://schemas.microsoft.com/office/powerpoint/2010/main" val="16177997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32</a:t>
            </a:fld>
            <a:endParaRPr lang="en-US" dirty="0"/>
          </a:p>
        </p:txBody>
      </p:sp>
    </p:spTree>
    <p:extLst>
      <p:ext uri="{BB962C8B-B14F-4D97-AF65-F5344CB8AC3E}">
        <p14:creationId xmlns:p14="http://schemas.microsoft.com/office/powerpoint/2010/main" val="27317699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FA0D0D4-B3C6-4146-B762-F3FC1C69BEF0}" type="slidenum">
              <a:rPr lang="en-US" smtClean="0"/>
              <a:t>33</a:t>
            </a:fld>
            <a:endParaRPr lang="en-US"/>
          </a:p>
        </p:txBody>
      </p:sp>
    </p:spTree>
    <p:extLst>
      <p:ext uri="{BB962C8B-B14F-4D97-AF65-F5344CB8AC3E}">
        <p14:creationId xmlns:p14="http://schemas.microsoft.com/office/powerpoint/2010/main" val="10630822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a:solidFill>
                  <a:schemeClr val="tx1"/>
                </a:solidFill>
                <a:effectLst/>
                <a:latin typeface="+mn-lt"/>
                <a:ea typeface="+mn-ea"/>
                <a:cs typeface="+mn-cs"/>
              </a:rPr>
              <a:t>The comments are very helpful like a little textbook about Vuforia. Takes awhile to read through them, but very useful.</a:t>
            </a:r>
          </a:p>
          <a:p>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Copyright (c) 2016 Robert Atkinson</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All rights reserved.</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Redistribution and use in source and binary forms, with or without modification,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are permitted (subject to the limitations in the disclaimer below) provided that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the following conditions are met:</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Redistributions of source code must retain the above copyright notice, this list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of conditions and the following disclaimer.</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Redistributions in binary form must reproduce the above copyright notice, this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list of conditions and the following disclaimer in the documentation and/or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other materials provided with the distribution.</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Neither the name of Robert Atkinson nor the names of his contributors may be used to</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endorse or promote products derived from this software without specific prior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written permission.</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NO EXPRESS OR IMPLIED LICENSES TO ANY PARTY'S PATENT RIGHTS ARE GRANTED BY THIS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LICENSE. THIS SOFTWARE IS PROVIDED BY THE COPYRIGHT HOLDERS AND CONTRIBUTORS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"AS IS" AND ANY EXPRESS OR IMPLIED WARRANTIES, INCLUDING, BUT NOT LIMITED TO,</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THE IMPLIED WARRANTIES OF MERCHANTABILITY AND FITNESSFOR A PARTICULAR PURPOSE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ARE DISCLAIMED. IN NO EVENT SHALL THE COPYRIGHT OWNER OR CONTRIBUTORS BE LIABLE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FOR ANY DIRECT, INDIRECT, INCIDENTAL, SPECIAL, EXEMPLARY, OR CONSEQUENTIAL</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DAMAGES (INCLUDING, BUT NOT LIMITED TO, PROCUREMENT OF SUBSTITUTE GOODS OR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SERVICES; LOSS OF USE, DATA, OR PROFITS; OR BUSINESS INTERRUPTION) HOWEVER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CAUSED AND ON ANY THEORY OF LIABILITY, WHETHER IN CONTRACT, STRICT LIABILITY, OR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TORT (INCLUDING NEGLIGENCE OR OTHERWISE) ARISING IN ANY WAY OUT OF THE USE OF</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THIS SOFTWARE, EVEN IF ADVISED OF THE POSSIBILITY OF SUCH DAMAGE.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package </a:t>
            </a:r>
            <a:r>
              <a:rPr lang="en-US" dirty="0"/>
              <a:t>org.firstinspires.ftc.teamcode;</a:t>
            </a:r>
            <a:br>
              <a:rPr lang="en-US" dirty="0"/>
            </a:br>
            <a:br>
              <a:rPr lang="en-US" dirty="0"/>
            </a:br>
            <a:r>
              <a:rPr lang="en-US" sz="1200" b="1" kern="1200" dirty="0">
                <a:solidFill>
                  <a:schemeClr val="tx1"/>
                </a:solidFill>
                <a:effectLst/>
                <a:latin typeface="+mn-lt"/>
                <a:ea typeface="+mn-ea"/>
                <a:cs typeface="+mn-cs"/>
              </a:rPr>
              <a:t>import </a:t>
            </a:r>
            <a:r>
              <a:rPr lang="en-US" dirty="0"/>
              <a:t>com.qualcomm.ftcrobotcontroller.R;</a:t>
            </a:r>
            <a:br>
              <a:rPr lang="en-US" dirty="0"/>
            </a:br>
            <a:r>
              <a:rPr lang="en-US" sz="1200" b="1" kern="1200" dirty="0">
                <a:solidFill>
                  <a:schemeClr val="tx1"/>
                </a:solidFill>
                <a:effectLst/>
                <a:latin typeface="+mn-lt"/>
                <a:ea typeface="+mn-ea"/>
                <a:cs typeface="+mn-cs"/>
              </a:rPr>
              <a:t>import </a:t>
            </a:r>
            <a:r>
              <a:rPr lang="en-US" sz="1200" kern="1200" dirty="0">
                <a:solidFill>
                  <a:schemeClr val="tx1"/>
                </a:solidFill>
                <a:effectLst/>
                <a:latin typeface="+mn-lt"/>
                <a:ea typeface="+mn-ea"/>
                <a:cs typeface="+mn-cs"/>
              </a:rPr>
              <a:t>com.qualcomm.robotcore.eventloop.opmode.Autonomous</a:t>
            </a:r>
            <a:r>
              <a:rPr lang="en-US" dirty="0"/>
              <a:t>;</a:t>
            </a:r>
            <a:br>
              <a:rPr lang="en-US" dirty="0"/>
            </a:br>
            <a:r>
              <a:rPr lang="en-US" sz="1200" b="1" kern="1200" dirty="0">
                <a:solidFill>
                  <a:schemeClr val="tx1"/>
                </a:solidFill>
                <a:effectLst/>
                <a:latin typeface="+mn-lt"/>
                <a:ea typeface="+mn-ea"/>
                <a:cs typeface="+mn-cs"/>
              </a:rPr>
              <a:t>import </a:t>
            </a:r>
            <a:r>
              <a:rPr lang="en-US" sz="1200" kern="1200" dirty="0">
                <a:solidFill>
                  <a:schemeClr val="tx1"/>
                </a:solidFill>
                <a:effectLst/>
                <a:latin typeface="+mn-lt"/>
                <a:ea typeface="+mn-ea"/>
                <a:cs typeface="+mn-cs"/>
              </a:rPr>
              <a:t>com.qualcomm.robotcore.eventloop.opmode.Disabled</a:t>
            </a:r>
            <a:r>
              <a:rPr lang="en-US" dirty="0"/>
              <a:t>;</a:t>
            </a:r>
            <a:br>
              <a:rPr lang="en-US" dirty="0"/>
            </a:br>
            <a:r>
              <a:rPr lang="en-US" sz="1200" b="1" kern="1200" dirty="0">
                <a:solidFill>
                  <a:schemeClr val="tx1"/>
                </a:solidFill>
                <a:effectLst/>
                <a:latin typeface="+mn-lt"/>
                <a:ea typeface="+mn-ea"/>
                <a:cs typeface="+mn-cs"/>
              </a:rPr>
              <a:t>import </a:t>
            </a:r>
            <a:r>
              <a:rPr lang="en-US" dirty="0"/>
              <a:t>com.qualcomm.robotcore.eventloop.opmode.LinearOpMode;</a:t>
            </a:r>
            <a:br>
              <a:rPr lang="en-US" dirty="0"/>
            </a:br>
            <a:r>
              <a:rPr lang="en-US" sz="1200" b="1" kern="1200" dirty="0">
                <a:solidFill>
                  <a:schemeClr val="tx1"/>
                </a:solidFill>
                <a:effectLst/>
                <a:latin typeface="+mn-lt"/>
                <a:ea typeface="+mn-ea"/>
                <a:cs typeface="+mn-cs"/>
              </a:rPr>
              <a:t>import </a:t>
            </a:r>
            <a:r>
              <a:rPr lang="en-US" dirty="0"/>
              <a:t>com.qualcomm.robotcore.util.RobotLog;</a:t>
            </a:r>
            <a:br>
              <a:rPr lang="en-US" dirty="0"/>
            </a:br>
            <a:br>
              <a:rPr lang="en-US" dirty="0"/>
            </a:br>
            <a:r>
              <a:rPr lang="en-US" sz="1200" b="1" kern="1200" dirty="0">
                <a:solidFill>
                  <a:schemeClr val="tx1"/>
                </a:solidFill>
                <a:effectLst/>
                <a:latin typeface="+mn-lt"/>
                <a:ea typeface="+mn-ea"/>
                <a:cs typeface="+mn-cs"/>
              </a:rPr>
              <a:t>import </a:t>
            </a:r>
            <a:r>
              <a:rPr lang="en-US" dirty="0"/>
              <a:t>org.firstinspires.ftc.robotcore.external.ClassFactory;</a:t>
            </a:r>
            <a:br>
              <a:rPr lang="en-US" dirty="0"/>
            </a:br>
            <a:r>
              <a:rPr lang="en-US" sz="1200" b="1" kern="1200" dirty="0">
                <a:solidFill>
                  <a:schemeClr val="tx1"/>
                </a:solidFill>
                <a:effectLst/>
                <a:latin typeface="+mn-lt"/>
                <a:ea typeface="+mn-ea"/>
                <a:cs typeface="+mn-cs"/>
              </a:rPr>
              <a:t>import </a:t>
            </a:r>
            <a:r>
              <a:rPr lang="en-US" dirty="0"/>
              <a:t>org.firstinspires.ftc.robotcore.external.matrices.MatrixF;</a:t>
            </a:r>
            <a:br>
              <a:rPr lang="en-US" dirty="0"/>
            </a:br>
            <a:r>
              <a:rPr lang="en-US" sz="1200" b="1" kern="1200" dirty="0">
                <a:solidFill>
                  <a:schemeClr val="tx1"/>
                </a:solidFill>
                <a:effectLst/>
                <a:latin typeface="+mn-lt"/>
                <a:ea typeface="+mn-ea"/>
                <a:cs typeface="+mn-cs"/>
              </a:rPr>
              <a:t>import </a:t>
            </a:r>
            <a:r>
              <a:rPr lang="en-US" dirty="0" err="1"/>
              <a:t>org.firstinspires.ftc.robotcore.external.matrices.OpenGLMatrix</a:t>
            </a:r>
            <a:r>
              <a:rPr lang="en-US" dirty="0"/>
              <a:t>;</a:t>
            </a:r>
            <a:br>
              <a:rPr lang="en-US" dirty="0"/>
            </a:br>
            <a:r>
              <a:rPr lang="en-US" sz="1200" b="1" kern="1200" dirty="0">
                <a:solidFill>
                  <a:schemeClr val="tx1"/>
                </a:solidFill>
                <a:effectLst/>
                <a:latin typeface="+mn-lt"/>
                <a:ea typeface="+mn-ea"/>
                <a:cs typeface="+mn-cs"/>
              </a:rPr>
              <a:t>import </a:t>
            </a:r>
            <a:r>
              <a:rPr lang="en-US" dirty="0" err="1"/>
              <a:t>org.firstinspires.ftc.robotcore.external.navigation.AngleUnit</a:t>
            </a:r>
            <a:r>
              <a:rPr lang="en-US" dirty="0"/>
              <a:t>;</a:t>
            </a:r>
            <a:br>
              <a:rPr lang="en-US" dirty="0"/>
            </a:br>
            <a:r>
              <a:rPr lang="en-US" sz="1200" b="1" kern="1200" dirty="0">
                <a:solidFill>
                  <a:schemeClr val="tx1"/>
                </a:solidFill>
                <a:effectLst/>
                <a:latin typeface="+mn-lt"/>
                <a:ea typeface="+mn-ea"/>
                <a:cs typeface="+mn-cs"/>
              </a:rPr>
              <a:t>import </a:t>
            </a:r>
            <a:r>
              <a:rPr lang="en-US" dirty="0" err="1"/>
              <a:t>org.firstinspires.ftc.robotcore.external.navigation.AxesOrder</a:t>
            </a:r>
            <a:r>
              <a:rPr lang="en-US" dirty="0"/>
              <a:t>;</a:t>
            </a:r>
            <a:br>
              <a:rPr lang="en-US" dirty="0"/>
            </a:br>
            <a:r>
              <a:rPr lang="en-US" sz="1200" b="1" kern="1200" dirty="0">
                <a:solidFill>
                  <a:schemeClr val="tx1"/>
                </a:solidFill>
                <a:effectLst/>
                <a:latin typeface="+mn-lt"/>
                <a:ea typeface="+mn-ea"/>
                <a:cs typeface="+mn-cs"/>
              </a:rPr>
              <a:t>import </a:t>
            </a:r>
            <a:r>
              <a:rPr lang="en-US" dirty="0"/>
              <a:t>org.firstinspires.ftc.robotcore.external.navigation.AxesReference;</a:t>
            </a:r>
            <a:br>
              <a:rPr lang="en-US" dirty="0"/>
            </a:br>
            <a:r>
              <a:rPr lang="en-US" sz="1200" b="1" kern="1200" dirty="0">
                <a:solidFill>
                  <a:schemeClr val="tx1"/>
                </a:solidFill>
                <a:effectLst/>
                <a:latin typeface="+mn-lt"/>
                <a:ea typeface="+mn-ea"/>
                <a:cs typeface="+mn-cs"/>
              </a:rPr>
              <a:t>import </a:t>
            </a:r>
            <a:r>
              <a:rPr lang="en-US" dirty="0"/>
              <a:t>org.firstinspires.ftc.robotcore.external.navigation.Orientation;</a:t>
            </a:r>
            <a:br>
              <a:rPr lang="en-US" dirty="0"/>
            </a:br>
            <a:r>
              <a:rPr lang="en-US" sz="1200" b="1" kern="1200" dirty="0">
                <a:solidFill>
                  <a:schemeClr val="tx1"/>
                </a:solidFill>
                <a:effectLst/>
                <a:latin typeface="+mn-lt"/>
                <a:ea typeface="+mn-ea"/>
                <a:cs typeface="+mn-cs"/>
              </a:rPr>
              <a:t>import </a:t>
            </a:r>
            <a:r>
              <a:rPr lang="en-US" dirty="0"/>
              <a:t>org.firstinspires.ftc.robotcore.external.navigation.VuforiaLocalizer;</a:t>
            </a:r>
            <a:br>
              <a:rPr lang="en-US" dirty="0"/>
            </a:br>
            <a:r>
              <a:rPr lang="en-US" sz="1200" b="1" kern="1200" dirty="0">
                <a:solidFill>
                  <a:schemeClr val="tx1"/>
                </a:solidFill>
                <a:effectLst/>
                <a:latin typeface="+mn-lt"/>
                <a:ea typeface="+mn-ea"/>
                <a:cs typeface="+mn-cs"/>
              </a:rPr>
              <a:t>import </a:t>
            </a:r>
            <a:r>
              <a:rPr lang="en-US" dirty="0"/>
              <a:t>org.firstinspires.ftc.robotcore.external.navigation.VuforiaTrackable;</a:t>
            </a:r>
            <a:br>
              <a:rPr lang="en-US" dirty="0"/>
            </a:br>
            <a:r>
              <a:rPr lang="en-US" sz="1200" b="1" kern="1200" dirty="0">
                <a:solidFill>
                  <a:schemeClr val="tx1"/>
                </a:solidFill>
                <a:effectLst/>
                <a:latin typeface="+mn-lt"/>
                <a:ea typeface="+mn-ea"/>
                <a:cs typeface="+mn-cs"/>
              </a:rPr>
              <a:t>import </a:t>
            </a:r>
            <a:r>
              <a:rPr lang="en-US" dirty="0"/>
              <a:t>org.firstinspires.ftc.robotcore.external.navigation.VuforiaTrackableDefaultListener;</a:t>
            </a:r>
            <a:br>
              <a:rPr lang="en-US" dirty="0"/>
            </a:br>
            <a:r>
              <a:rPr lang="en-US" sz="1200" b="1" kern="1200" dirty="0">
                <a:solidFill>
                  <a:schemeClr val="tx1"/>
                </a:solidFill>
                <a:effectLst/>
                <a:latin typeface="+mn-lt"/>
                <a:ea typeface="+mn-ea"/>
                <a:cs typeface="+mn-cs"/>
              </a:rPr>
              <a:t>import </a:t>
            </a:r>
            <a:r>
              <a:rPr lang="en-US" dirty="0"/>
              <a:t>org.firstinspires.ftc.robotcore.external.navigation.VuforiaTrackables;</a:t>
            </a:r>
            <a:br>
              <a:rPr lang="en-US" dirty="0"/>
            </a:br>
            <a:br>
              <a:rPr lang="en-US" dirty="0"/>
            </a:br>
            <a:r>
              <a:rPr lang="en-US" sz="1200" b="1" kern="1200" dirty="0">
                <a:solidFill>
                  <a:schemeClr val="tx1"/>
                </a:solidFill>
                <a:effectLst/>
                <a:latin typeface="+mn-lt"/>
                <a:ea typeface="+mn-ea"/>
                <a:cs typeface="+mn-cs"/>
              </a:rPr>
              <a:t>import </a:t>
            </a:r>
            <a:r>
              <a:rPr lang="en-US" dirty="0" err="1"/>
              <a:t>java.util.ArrayList</a:t>
            </a:r>
            <a:r>
              <a:rPr lang="en-US" dirty="0"/>
              <a:t>;</a:t>
            </a:r>
            <a:br>
              <a:rPr lang="en-US" dirty="0"/>
            </a:br>
            <a:r>
              <a:rPr lang="en-US" sz="1200" b="1" kern="1200" dirty="0">
                <a:solidFill>
                  <a:schemeClr val="tx1"/>
                </a:solidFill>
                <a:effectLst/>
                <a:latin typeface="+mn-lt"/>
                <a:ea typeface="+mn-ea"/>
                <a:cs typeface="+mn-cs"/>
              </a:rPr>
              <a:t>import </a:t>
            </a:r>
            <a:r>
              <a:rPr lang="en-US" dirty="0" err="1"/>
              <a:t>java.util.List</a:t>
            </a:r>
            <a:r>
              <a:rPr lang="en-US" dirty="0"/>
              <a:t>;</a:t>
            </a:r>
            <a:br>
              <a:rPr lang="en-US" dirty="0"/>
            </a:br>
            <a:br>
              <a:rPr lang="en-US" dirty="0"/>
            </a:b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This OpMode illustrates the basics of using the Vuforia localizer to determine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positioning and orientation of robot on the FTC field.</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code is structured as a </a:t>
            </a:r>
            <a:r>
              <a:rPr lang="en-US" sz="1200" i="1" kern="1200" dirty="0" err="1">
                <a:solidFill>
                  <a:schemeClr val="tx1"/>
                </a:solidFill>
                <a:effectLst/>
                <a:latin typeface="+mn-lt"/>
                <a:ea typeface="+mn-ea"/>
                <a:cs typeface="+mn-cs"/>
              </a:rPr>
              <a:t>LinearOpMode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Vuforia uses the phone's camera to inspect it's surroundings, and attempt to locate target images.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When images are located, Vuforia is able to determine the position and orientation of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image relative to the camera.  This sample code than combines that information with a</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knowledge of where the target images are on the field, to determine the location of the camera.</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This example assumes a "diamond" field configuration where the red and blue alliance stations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are adjacent on the corner of the field furthest from the audience.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From the Audience perspective, the Red driver station is on the right.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two vision target are located on the two walls closest to the audience, facing in.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Stones are on the RED side of the field, and the Chips are on the Blue side.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 final calculation then uses the location of the camera on the robot to determine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robot's location and orientation on the field.</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b="1" i="1" kern="1200" dirty="0">
                <a:solidFill>
                  <a:schemeClr val="tx1"/>
                </a:solidFill>
                <a:effectLst/>
                <a:latin typeface="+mn-lt"/>
                <a:ea typeface="+mn-ea"/>
                <a:cs typeface="+mn-cs"/>
              </a:rPr>
              <a:t>@see </a:t>
            </a:r>
            <a:r>
              <a:rPr lang="en-US" sz="1200" i="1" kern="1200" dirty="0" err="1">
                <a:solidFill>
                  <a:schemeClr val="tx1"/>
                </a:solidFill>
                <a:effectLst/>
                <a:latin typeface="+mn-lt"/>
                <a:ea typeface="+mn-ea"/>
                <a:cs typeface="+mn-cs"/>
              </a:rPr>
              <a:t>VuforiaLocalizer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b="1" i="1" kern="1200" dirty="0">
                <a:solidFill>
                  <a:schemeClr val="tx1"/>
                </a:solidFill>
                <a:effectLst/>
                <a:latin typeface="+mn-lt"/>
                <a:ea typeface="+mn-ea"/>
                <a:cs typeface="+mn-cs"/>
              </a:rPr>
              <a:t>@see </a:t>
            </a:r>
            <a:r>
              <a:rPr lang="en-US" sz="1200" i="1" kern="1200" dirty="0">
                <a:solidFill>
                  <a:schemeClr val="tx1"/>
                </a:solidFill>
                <a:effectLst/>
                <a:latin typeface="+mn-lt"/>
                <a:ea typeface="+mn-ea"/>
                <a:cs typeface="+mn-cs"/>
              </a:rPr>
              <a:t>VuforiaTrackableDefaultListener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see  </a:t>
            </a:r>
            <a:r>
              <a:rPr lang="en-US" sz="1200" i="1" kern="1200" dirty="0" err="1">
                <a:solidFill>
                  <a:schemeClr val="tx1"/>
                </a:solidFill>
                <a:effectLst/>
                <a:latin typeface="+mn-lt"/>
                <a:ea typeface="+mn-ea"/>
                <a:cs typeface="+mn-cs"/>
              </a:rPr>
              <a:t>ftc_app</a:t>
            </a:r>
            <a:r>
              <a:rPr lang="en-US" sz="1200" i="1" kern="1200" dirty="0">
                <a:solidFill>
                  <a:schemeClr val="tx1"/>
                </a:solidFill>
                <a:effectLst/>
                <a:latin typeface="+mn-lt"/>
                <a:ea typeface="+mn-ea"/>
                <a:cs typeface="+mn-cs"/>
              </a:rPr>
              <a:t>/doc/tutorial/FTC_FieldCoordinateSystemDefinition.pdf</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Use Android Studio to Copy this Class, and Paste it into your team's code folder with a new name.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Remove or comment out the @Disabled line to add this opmode to the Driver Station OpMode list.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IMPORTANT: In order to use this OpMode, you need to obtain your own Vuforia license key as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is explained below.</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@Autonomous</a:t>
            </a:r>
            <a:r>
              <a:rPr lang="en-US" dirty="0"/>
              <a:t>(name=</a:t>
            </a:r>
            <a:r>
              <a:rPr lang="en-US" sz="1200" b="1" kern="1200" dirty="0">
                <a:solidFill>
                  <a:schemeClr val="tx1"/>
                </a:solidFill>
                <a:effectLst/>
                <a:latin typeface="+mn-lt"/>
                <a:ea typeface="+mn-ea"/>
                <a:cs typeface="+mn-cs"/>
              </a:rPr>
              <a:t>"Concept: Vuforia Navigation"</a:t>
            </a:r>
            <a:r>
              <a:rPr lang="en-US" dirty="0"/>
              <a:t>, group =</a:t>
            </a:r>
            <a:r>
              <a:rPr lang="en-US" sz="1200" b="1" kern="1200" dirty="0">
                <a:solidFill>
                  <a:schemeClr val="tx1"/>
                </a:solidFill>
                <a:effectLst/>
                <a:latin typeface="+mn-lt"/>
                <a:ea typeface="+mn-ea"/>
                <a:cs typeface="+mn-cs"/>
              </a:rPr>
              <a:t>"Concept"</a:t>
            </a:r>
            <a:r>
              <a:rPr lang="en-US" dirty="0"/>
              <a:t>)</a:t>
            </a:r>
            <a:br>
              <a:rPr lang="en-US" dirty="0"/>
            </a:br>
            <a:r>
              <a:rPr lang="en-US" sz="1200" i="1" kern="1200" dirty="0">
                <a:solidFill>
                  <a:schemeClr val="tx1"/>
                </a:solidFill>
                <a:effectLst/>
                <a:latin typeface="+mn-lt"/>
                <a:ea typeface="+mn-ea"/>
                <a:cs typeface="+mn-cs"/>
              </a:rPr>
              <a:t>//@Disabled</a:t>
            </a:r>
            <a:br>
              <a:rPr lang="en-US" sz="1200" i="1"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public class </a:t>
            </a:r>
            <a:r>
              <a:rPr lang="en-US" dirty="0" err="1"/>
              <a:t>SampleCodeVuforiaNavigation</a:t>
            </a:r>
            <a:r>
              <a:rPr lang="en-US" dirty="0"/>
              <a:t> </a:t>
            </a:r>
            <a:r>
              <a:rPr lang="en-US" sz="1200" b="1" kern="1200" dirty="0">
                <a:solidFill>
                  <a:schemeClr val="tx1"/>
                </a:solidFill>
                <a:effectLst/>
                <a:latin typeface="+mn-lt"/>
                <a:ea typeface="+mn-ea"/>
                <a:cs typeface="+mn-cs"/>
              </a:rPr>
              <a:t>extends </a:t>
            </a:r>
            <a:r>
              <a:rPr lang="en-US" dirty="0" err="1"/>
              <a:t>LinearOpMode</a:t>
            </a:r>
            <a:r>
              <a:rPr lang="en-US" dirty="0"/>
              <a:t> {</a:t>
            </a:r>
            <a:br>
              <a:rPr lang="en-US" dirty="0"/>
            </a:br>
            <a:br>
              <a:rPr lang="en-US" dirty="0"/>
            </a:br>
            <a:r>
              <a:rPr lang="en-US" dirty="0"/>
              <a:t>    </a:t>
            </a:r>
            <a:r>
              <a:rPr lang="en-US" sz="1200" b="1" kern="1200" dirty="0">
                <a:solidFill>
                  <a:schemeClr val="tx1"/>
                </a:solidFill>
                <a:effectLst/>
                <a:latin typeface="+mn-lt"/>
                <a:ea typeface="+mn-ea"/>
                <a:cs typeface="+mn-cs"/>
              </a:rPr>
              <a:t>public static final </a:t>
            </a:r>
            <a:r>
              <a:rPr lang="en-US" dirty="0"/>
              <a:t>String </a:t>
            </a:r>
            <a:r>
              <a:rPr lang="en-US" sz="1200" b="1" i="1" kern="1200" dirty="0">
                <a:solidFill>
                  <a:schemeClr val="tx1"/>
                </a:solidFill>
                <a:effectLst/>
                <a:latin typeface="+mn-lt"/>
                <a:ea typeface="+mn-ea"/>
                <a:cs typeface="+mn-cs"/>
              </a:rPr>
              <a:t>TAG </a:t>
            </a:r>
            <a:r>
              <a:rPr lang="en-US" dirty="0"/>
              <a:t>= </a:t>
            </a:r>
            <a:r>
              <a:rPr lang="en-US" sz="1200" b="1" kern="1200" dirty="0">
                <a:solidFill>
                  <a:schemeClr val="tx1"/>
                </a:solidFill>
                <a:effectLst/>
                <a:latin typeface="+mn-lt"/>
                <a:ea typeface="+mn-ea"/>
                <a:cs typeface="+mn-cs"/>
              </a:rPr>
              <a:t>"Vuforia Sample"</a:t>
            </a:r>
            <a:r>
              <a:rPr lang="en-US" dirty="0"/>
              <a:t>;</a:t>
            </a:r>
            <a:br>
              <a:rPr lang="en-US" dirty="0"/>
            </a:br>
            <a:br>
              <a:rPr lang="en-US" dirty="0"/>
            </a:br>
            <a:r>
              <a:rPr lang="en-US" dirty="0"/>
              <a:t>    </a:t>
            </a:r>
            <a:r>
              <a:rPr lang="en-US" dirty="0" err="1"/>
              <a:t>OpenGLMatrix</a:t>
            </a:r>
            <a:r>
              <a:rPr lang="en-US" dirty="0"/>
              <a:t> </a:t>
            </a:r>
            <a:r>
              <a:rPr lang="en-US" sz="1200" b="1" kern="1200" dirty="0" err="1">
                <a:solidFill>
                  <a:schemeClr val="tx1"/>
                </a:solidFill>
                <a:effectLst/>
                <a:latin typeface="+mn-lt"/>
                <a:ea typeface="+mn-ea"/>
                <a:cs typeface="+mn-cs"/>
              </a:rPr>
              <a:t>lastLocation</a:t>
            </a:r>
            <a:r>
              <a:rPr lang="en-US" sz="1200" b="1" kern="1200" dirty="0">
                <a:solidFill>
                  <a:schemeClr val="tx1"/>
                </a:solidFill>
                <a:effectLst/>
                <a:latin typeface="+mn-lt"/>
                <a:ea typeface="+mn-ea"/>
                <a:cs typeface="+mn-cs"/>
              </a:rPr>
              <a:t> </a:t>
            </a:r>
            <a:r>
              <a:rPr lang="en-US" dirty="0"/>
              <a:t>= </a:t>
            </a:r>
            <a:r>
              <a:rPr lang="en-US" sz="1200" b="1" kern="1200" dirty="0">
                <a:solidFill>
                  <a:schemeClr val="tx1"/>
                </a:solidFill>
                <a:effectLst/>
                <a:latin typeface="+mn-lt"/>
                <a:ea typeface="+mn-ea"/>
                <a:cs typeface="+mn-cs"/>
              </a:rPr>
              <a:t>null</a:t>
            </a:r>
            <a:r>
              <a:rPr lang="en-US" dirty="0"/>
              <a:t>;</a:t>
            </a:r>
            <a:br>
              <a:rPr lang="en-US" dirty="0"/>
            </a:b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b="1" i="1" kern="1200" dirty="0">
                <a:solidFill>
                  <a:schemeClr val="tx1"/>
                </a:solidFill>
                <a:effectLst/>
                <a:latin typeface="+mn-lt"/>
                <a:ea typeface="+mn-ea"/>
                <a:cs typeface="+mn-cs"/>
              </a:rPr>
              <a:t>@link </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vuforia</a:t>
            </a:r>
            <a:r>
              <a:rPr lang="en-US" sz="1200" i="1" kern="1200" dirty="0">
                <a:solidFill>
                  <a:schemeClr val="tx1"/>
                </a:solidFill>
                <a:effectLst/>
                <a:latin typeface="+mn-lt"/>
                <a:ea typeface="+mn-ea"/>
                <a:cs typeface="+mn-cs"/>
              </a:rPr>
              <a:t>} is the variable we will use to store our instance of the Vuforia</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localization engine.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VuforiaLocalizer</a:t>
            </a:r>
            <a:r>
              <a:rPr lang="en-US" dirty="0"/>
              <a:t> </a:t>
            </a:r>
            <a:r>
              <a:rPr lang="en-US" sz="1200" b="1" kern="1200" dirty="0" err="1">
                <a:solidFill>
                  <a:schemeClr val="tx1"/>
                </a:solidFill>
                <a:effectLst/>
                <a:latin typeface="+mn-lt"/>
                <a:ea typeface="+mn-ea"/>
                <a:cs typeface="+mn-cs"/>
              </a:rPr>
              <a:t>vuforia</a:t>
            </a:r>
            <a:r>
              <a:rPr lang="en-US" dirty="0"/>
              <a:t>;</a:t>
            </a:r>
            <a:br>
              <a:rPr lang="en-US" dirty="0"/>
            </a:br>
            <a:br>
              <a:rPr lang="en-US" dirty="0"/>
            </a:br>
            <a:r>
              <a:rPr lang="en-US" dirty="0"/>
              <a:t>    </a:t>
            </a:r>
            <a:r>
              <a:rPr lang="en-US" sz="1200" kern="1200" dirty="0">
                <a:solidFill>
                  <a:schemeClr val="tx1"/>
                </a:solidFill>
                <a:effectLst/>
                <a:latin typeface="+mn-lt"/>
                <a:ea typeface="+mn-ea"/>
                <a:cs typeface="+mn-cs"/>
              </a:rPr>
              <a:t>@Override </a:t>
            </a:r>
            <a:r>
              <a:rPr lang="en-US" sz="1200" b="1" kern="1200" dirty="0">
                <a:solidFill>
                  <a:schemeClr val="tx1"/>
                </a:solidFill>
                <a:effectLst/>
                <a:latin typeface="+mn-lt"/>
                <a:ea typeface="+mn-ea"/>
                <a:cs typeface="+mn-cs"/>
              </a:rPr>
              <a:t>public void </a:t>
            </a:r>
            <a:r>
              <a:rPr lang="en-US" dirty="0" err="1"/>
              <a:t>runOpMode</a:t>
            </a:r>
            <a:r>
              <a:rPr lang="en-US" dirty="0"/>
              <a:t>() {</a:t>
            </a: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Start up Vuforia, telling it the id of the view that we wish to use as the parent for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camera monitor feedback; if no camera monitor feedback is desired, use the </a:t>
            </a:r>
            <a:r>
              <a:rPr lang="en-US" sz="1200" i="1" kern="1200" dirty="0" err="1">
                <a:solidFill>
                  <a:schemeClr val="tx1"/>
                </a:solidFill>
                <a:effectLst/>
                <a:latin typeface="+mn-lt"/>
                <a:ea typeface="+mn-ea"/>
                <a:cs typeface="+mn-cs"/>
              </a:rPr>
              <a:t>parameterless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constructor instead. We also indicate which camera on the RC that we wish to use. For illustration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purposes here, we choose the back camera; for a competition robot, the front camera might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prove to be more convenient.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Note that in addition to indicating which camera is in use, we also need to tell the system</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location of the phone on the robot; see </a:t>
            </a:r>
            <a:r>
              <a:rPr lang="en-US" sz="1200" i="1" kern="1200" dirty="0" err="1">
                <a:solidFill>
                  <a:schemeClr val="tx1"/>
                </a:solidFill>
                <a:effectLst/>
                <a:latin typeface="+mn-lt"/>
                <a:ea typeface="+mn-ea"/>
                <a:cs typeface="+mn-cs"/>
              </a:rPr>
              <a:t>phoneLocationOnRobot</a:t>
            </a:r>
            <a:r>
              <a:rPr lang="en-US" sz="1200" i="1" kern="1200" dirty="0">
                <a:solidFill>
                  <a:schemeClr val="tx1"/>
                </a:solidFill>
                <a:effectLst/>
                <a:latin typeface="+mn-lt"/>
                <a:ea typeface="+mn-ea"/>
                <a:cs typeface="+mn-cs"/>
              </a:rPr>
              <a:t> below.</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IMPORTANT: You need to obtain your own license key to use Vuforia. The string below with which</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i="1" kern="1200" dirty="0" err="1">
                <a:solidFill>
                  <a:schemeClr val="tx1"/>
                </a:solidFill>
                <a:effectLst/>
                <a:latin typeface="+mn-lt"/>
                <a:ea typeface="+mn-ea"/>
                <a:cs typeface="+mn-cs"/>
              </a:rPr>
              <a:t>parameters.vuforiaLicenseKey</a:t>
            </a:r>
            <a:r>
              <a:rPr lang="en-US" sz="1200" i="1" kern="1200" dirty="0">
                <a:solidFill>
                  <a:schemeClr val="tx1"/>
                </a:solidFill>
                <a:effectLst/>
                <a:latin typeface="+mn-lt"/>
                <a:ea typeface="+mn-ea"/>
                <a:cs typeface="+mn-cs"/>
              </a:rPr>
              <a:t>' is initialized is for illustration only, and will not function.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Vuforia will not load without a valid license being provided. Vuforia 'Development' license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keys, which is what is needed here, can be obtained free of charge from the Vuforia developer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web site at https://developer.vuforia.com/license-manager.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Valid Vuforia license keys are always 380 characters long, and look as if they contain mostly</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random data. As an example, here is a example of a fragment of a valid key:</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 yIgIzTqZ4mWjk9wd3cZO9T1axEqzuhxoGlfOOI2dRzKS4T0hQ8kT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Once you've obtained a license key, copy the string form of the key from the Vuforia web site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and paste it in to your code as the value of the '</a:t>
            </a:r>
            <a:r>
              <a:rPr lang="en-US" sz="1200" i="1" kern="1200" dirty="0" err="1">
                <a:solidFill>
                  <a:schemeClr val="tx1"/>
                </a:solidFill>
                <a:effectLst/>
                <a:latin typeface="+mn-lt"/>
                <a:ea typeface="+mn-ea"/>
                <a:cs typeface="+mn-cs"/>
              </a:rPr>
              <a:t>vuforiaLicenseKey</a:t>
            </a:r>
            <a:r>
              <a:rPr lang="en-US" sz="1200" i="1" kern="1200" dirty="0">
                <a:solidFill>
                  <a:schemeClr val="tx1"/>
                </a:solidFill>
                <a:effectLst/>
                <a:latin typeface="+mn-lt"/>
                <a:ea typeface="+mn-ea"/>
                <a:cs typeface="+mn-cs"/>
              </a:rPr>
              <a:t>' field of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b="1" i="1" kern="1200" dirty="0">
                <a:solidFill>
                  <a:schemeClr val="tx1"/>
                </a:solidFill>
                <a:effectLst/>
                <a:latin typeface="+mn-lt"/>
                <a:ea typeface="+mn-ea"/>
                <a:cs typeface="+mn-cs"/>
              </a:rPr>
              <a:t>@link </a:t>
            </a:r>
            <a:r>
              <a:rPr lang="en-US" sz="1200" i="1" kern="1200" dirty="0">
                <a:solidFill>
                  <a:schemeClr val="tx1"/>
                </a:solidFill>
                <a:effectLst/>
                <a:latin typeface="+mn-lt"/>
                <a:ea typeface="+mn-ea"/>
                <a:cs typeface="+mn-cs"/>
              </a:rPr>
              <a:t>Parameters} instance with which you initialize Vuforia.</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VuforiaLocalizer.Parameters</a:t>
            </a:r>
            <a:r>
              <a:rPr lang="en-US" dirty="0"/>
              <a:t> parameters = </a:t>
            </a:r>
            <a:r>
              <a:rPr lang="en-US" sz="1200" b="1" kern="1200" dirty="0">
                <a:solidFill>
                  <a:schemeClr val="tx1"/>
                </a:solidFill>
                <a:effectLst/>
                <a:latin typeface="+mn-lt"/>
                <a:ea typeface="+mn-ea"/>
                <a:cs typeface="+mn-cs"/>
              </a:rPr>
              <a:t>new </a:t>
            </a:r>
            <a:r>
              <a:rPr lang="en-US" dirty="0" err="1"/>
              <a:t>VuforiaLocalizer.Parameters</a:t>
            </a:r>
            <a:r>
              <a:rPr lang="en-US" dirty="0"/>
              <a:t>(</a:t>
            </a:r>
            <a:r>
              <a:rPr lang="en-US" dirty="0" err="1"/>
              <a:t>R.id.</a:t>
            </a:r>
            <a:r>
              <a:rPr lang="en-US" sz="1200" b="1" i="1" kern="1200" dirty="0" err="1">
                <a:solidFill>
                  <a:schemeClr val="tx1"/>
                </a:solidFill>
                <a:effectLst/>
                <a:latin typeface="+mn-lt"/>
                <a:ea typeface="+mn-ea"/>
                <a:cs typeface="+mn-cs"/>
              </a:rPr>
              <a:t>cameraMonitorViewId</a:t>
            </a:r>
            <a:r>
              <a:rPr lang="en-US" dirty="0"/>
              <a:t>);</a:t>
            </a:r>
            <a:br>
              <a:rPr lang="en-US" dirty="0"/>
            </a:br>
            <a:r>
              <a:rPr lang="en-US" dirty="0"/>
              <a:t>        </a:t>
            </a:r>
            <a:r>
              <a:rPr lang="en-US" dirty="0" err="1"/>
              <a:t>parameters.</a:t>
            </a:r>
            <a:r>
              <a:rPr lang="en-US" sz="1200" b="1" kern="1200" dirty="0" err="1">
                <a:solidFill>
                  <a:schemeClr val="tx1"/>
                </a:solidFill>
                <a:effectLst/>
                <a:latin typeface="+mn-lt"/>
                <a:ea typeface="+mn-ea"/>
                <a:cs typeface="+mn-cs"/>
              </a:rPr>
              <a:t>vuforiaLicenseKey</a:t>
            </a:r>
            <a:r>
              <a:rPr lang="en-US" sz="1200" b="1" kern="1200" dirty="0">
                <a:solidFill>
                  <a:schemeClr val="tx1"/>
                </a:solidFill>
                <a:effectLst/>
                <a:latin typeface="+mn-lt"/>
                <a:ea typeface="+mn-ea"/>
                <a:cs typeface="+mn-cs"/>
              </a:rPr>
              <a:t> </a:t>
            </a:r>
            <a:r>
              <a:rPr lang="en-US" dirty="0"/>
              <a:t>= </a:t>
            </a:r>
            <a:r>
              <a:rPr lang="en-US" sz="1200" b="1" kern="1200" dirty="0">
                <a:solidFill>
                  <a:schemeClr val="tx1"/>
                </a:solidFill>
                <a:effectLst/>
                <a:latin typeface="+mn-lt"/>
                <a:ea typeface="+mn-ea"/>
                <a:cs typeface="+mn-cs"/>
              </a:rPr>
              <a:t>"Ad/</a:t>
            </a:r>
            <a:r>
              <a:rPr lang="en-US" sz="1200" b="1" kern="1200" dirty="0" err="1">
                <a:solidFill>
                  <a:schemeClr val="tx1"/>
                </a:solidFill>
                <a:effectLst/>
                <a:latin typeface="+mn-lt"/>
                <a:ea typeface="+mn-ea"/>
                <a:cs typeface="+mn-cs"/>
              </a:rPr>
              <a:t>NSmb</a:t>
            </a:r>
            <a:r>
              <a:rPr lang="en-US" sz="1200" b="1" kern="1200" dirty="0">
                <a:solidFill>
                  <a:schemeClr val="tx1"/>
                </a:solidFill>
                <a:effectLst/>
                <a:latin typeface="+mn-lt"/>
                <a:ea typeface="+mn-ea"/>
                <a:cs typeface="+mn-cs"/>
              </a:rPr>
              <a:t>/////AAAAGQY52Pp9sUSEj9LrU0hA2o4/587s0AA09V8NATE33mOu01T5sgP1hZpPDAqbGvVyQkpWXhkIU90y23nn7Gk1Qs3THmOFROrjNu8QyVMuxgaYfw6aJAlnH7WsYblGVq30Jux619YVYS8UlxuIKxq/62oIvv/6g3R+Io0PjjWWYeoUJFGAmK2GK0TWNKhYCN+1ofNH9XafFc17zYjzMjlqSGvwagLCW4Q4ht8n/tKkrWZjsnswafsivoiptUDNB4ca5ZMMxZ+tEQTEve1+5Alf2S1fAjANcLfBaG09w5mjWWIj88XX9txSQH9lA6KYKp31mvxzuESJgb/bb4sd38YiwGQWveZqHW+3PnoLLrANeF6e"</a:t>
            </a:r>
            <a:r>
              <a:rPr lang="en-US" dirty="0"/>
              <a:t>;</a:t>
            </a:r>
            <a:br>
              <a:rPr lang="en-US" dirty="0"/>
            </a:br>
            <a:r>
              <a:rPr lang="en-US" dirty="0"/>
              <a:t>        </a:t>
            </a:r>
            <a:r>
              <a:rPr lang="en-US" dirty="0" err="1"/>
              <a:t>parameters.</a:t>
            </a:r>
            <a:r>
              <a:rPr lang="en-US" sz="1200" b="1" kern="1200" dirty="0" err="1">
                <a:solidFill>
                  <a:schemeClr val="tx1"/>
                </a:solidFill>
                <a:effectLst/>
                <a:latin typeface="+mn-lt"/>
                <a:ea typeface="+mn-ea"/>
                <a:cs typeface="+mn-cs"/>
              </a:rPr>
              <a:t>cameraDirection</a:t>
            </a:r>
            <a:r>
              <a:rPr lang="en-US" sz="1200" b="1" kern="1200" dirty="0">
                <a:solidFill>
                  <a:schemeClr val="tx1"/>
                </a:solidFill>
                <a:effectLst/>
                <a:latin typeface="+mn-lt"/>
                <a:ea typeface="+mn-ea"/>
                <a:cs typeface="+mn-cs"/>
              </a:rPr>
              <a:t> </a:t>
            </a:r>
            <a:r>
              <a:rPr lang="en-US" dirty="0"/>
              <a:t>= </a:t>
            </a:r>
            <a:r>
              <a:rPr lang="en-US" dirty="0" err="1"/>
              <a:t>VuforiaLocalizer.CameraDirection.</a:t>
            </a:r>
            <a:r>
              <a:rPr lang="en-US" sz="1200" b="1" i="1" kern="1200" dirty="0" err="1">
                <a:solidFill>
                  <a:schemeClr val="tx1"/>
                </a:solidFill>
                <a:effectLst/>
                <a:latin typeface="+mn-lt"/>
                <a:ea typeface="+mn-ea"/>
                <a:cs typeface="+mn-cs"/>
              </a:rPr>
              <a:t>BACK</a:t>
            </a:r>
            <a:r>
              <a:rPr lang="en-US" dirty="0"/>
              <a:t>;</a:t>
            </a:r>
            <a:br>
              <a:rPr lang="en-US" dirty="0"/>
            </a:br>
            <a:r>
              <a:rPr lang="en-US" dirty="0"/>
              <a:t>        </a:t>
            </a:r>
            <a:r>
              <a:rPr lang="en-US" sz="1200" b="1" kern="1200" dirty="0" err="1">
                <a:solidFill>
                  <a:schemeClr val="tx1"/>
                </a:solidFill>
                <a:effectLst/>
                <a:latin typeface="+mn-lt"/>
                <a:ea typeface="+mn-ea"/>
                <a:cs typeface="+mn-cs"/>
              </a:rPr>
              <a:t>this</a:t>
            </a:r>
            <a:r>
              <a:rPr lang="en-US" dirty="0" err="1"/>
              <a:t>.</a:t>
            </a:r>
            <a:r>
              <a:rPr lang="en-US" sz="1200" b="1" kern="1200" dirty="0" err="1">
                <a:solidFill>
                  <a:schemeClr val="tx1"/>
                </a:solidFill>
                <a:effectLst/>
                <a:latin typeface="+mn-lt"/>
                <a:ea typeface="+mn-ea"/>
                <a:cs typeface="+mn-cs"/>
              </a:rPr>
              <a:t>vuforia</a:t>
            </a:r>
            <a:r>
              <a:rPr lang="en-US" sz="1200" b="1" kern="1200" dirty="0">
                <a:solidFill>
                  <a:schemeClr val="tx1"/>
                </a:solidFill>
                <a:effectLst/>
                <a:latin typeface="+mn-lt"/>
                <a:ea typeface="+mn-ea"/>
                <a:cs typeface="+mn-cs"/>
              </a:rPr>
              <a:t> </a:t>
            </a:r>
            <a:r>
              <a:rPr lang="en-US" dirty="0"/>
              <a:t>= </a:t>
            </a:r>
            <a:r>
              <a:rPr lang="en-US" dirty="0" err="1"/>
              <a:t>ClassFactory.</a:t>
            </a:r>
            <a:r>
              <a:rPr lang="en-US" i="1" dirty="0" err="1">
                <a:effectLst/>
              </a:rPr>
              <a:t>createVuforiaLocalizer</a:t>
            </a:r>
            <a:r>
              <a:rPr lang="en-US" dirty="0"/>
              <a:t>(parameters);</a:t>
            </a:r>
            <a:br>
              <a:rPr lang="en-US" dirty="0"/>
            </a:b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Load the data sets that for the trackable objects we wish to track. These particular data</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sets are stored in the 'assets' part of our application (you'll see them in the Android</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Studio 'Project' view over there on the left of the screen). You can make your own datasets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with the Vuforia Target Manager: https://developer.vuforia.com/target-manager. PDFs for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example "</a:t>
            </a:r>
            <a:r>
              <a:rPr lang="en-US" sz="1200" i="1" kern="1200" dirty="0" err="1">
                <a:solidFill>
                  <a:schemeClr val="tx1"/>
                </a:solidFill>
                <a:effectLst/>
                <a:latin typeface="+mn-lt"/>
                <a:ea typeface="+mn-ea"/>
                <a:cs typeface="+mn-cs"/>
              </a:rPr>
              <a:t>StonesAndChips</a:t>
            </a:r>
            <a:r>
              <a:rPr lang="en-US" sz="1200" i="1" kern="1200" dirty="0">
                <a:solidFill>
                  <a:schemeClr val="tx1"/>
                </a:solidFill>
                <a:effectLst/>
                <a:latin typeface="+mn-lt"/>
                <a:ea typeface="+mn-ea"/>
                <a:cs typeface="+mn-cs"/>
              </a:rPr>
              <a:t>", datasets can be found in in this project in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documentation directory.</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VuforiaTrackables</a:t>
            </a:r>
            <a:r>
              <a:rPr lang="en-US" dirty="0"/>
              <a:t> </a:t>
            </a:r>
            <a:r>
              <a:rPr lang="en-US" dirty="0" err="1"/>
              <a:t>stonesAndChips</a:t>
            </a:r>
            <a:r>
              <a:rPr lang="en-US" dirty="0"/>
              <a:t> = </a:t>
            </a:r>
            <a:r>
              <a:rPr lang="en-US" sz="1200" b="1" kern="1200" dirty="0" err="1">
                <a:solidFill>
                  <a:schemeClr val="tx1"/>
                </a:solidFill>
                <a:effectLst/>
                <a:latin typeface="+mn-lt"/>
                <a:ea typeface="+mn-ea"/>
                <a:cs typeface="+mn-cs"/>
              </a:rPr>
              <a:t>this</a:t>
            </a:r>
            <a:r>
              <a:rPr lang="en-US" dirty="0" err="1"/>
              <a:t>.</a:t>
            </a:r>
            <a:r>
              <a:rPr lang="en-US" sz="1200" b="1" kern="1200" dirty="0" err="1">
                <a:solidFill>
                  <a:schemeClr val="tx1"/>
                </a:solidFill>
                <a:effectLst/>
                <a:latin typeface="+mn-lt"/>
                <a:ea typeface="+mn-ea"/>
                <a:cs typeface="+mn-cs"/>
              </a:rPr>
              <a:t>vuforia</a:t>
            </a:r>
            <a:r>
              <a:rPr lang="en-US" dirty="0" err="1"/>
              <a:t>.loadTrackablesFromAsset</a:t>
            </a:r>
            <a:r>
              <a:rPr lang="en-US" dirty="0"/>
              <a:t>(</a:t>
            </a:r>
            <a:r>
              <a:rPr lang="en-US" sz="1200" b="1" kern="1200" dirty="0">
                <a:solidFill>
                  <a:schemeClr val="tx1"/>
                </a:solidFill>
                <a:effectLst/>
                <a:latin typeface="+mn-lt"/>
                <a:ea typeface="+mn-ea"/>
                <a:cs typeface="+mn-cs"/>
              </a:rPr>
              <a:t>"</a:t>
            </a:r>
            <a:r>
              <a:rPr lang="en-US" sz="1200" b="1" kern="1200" dirty="0" err="1">
                <a:solidFill>
                  <a:schemeClr val="tx1"/>
                </a:solidFill>
                <a:effectLst/>
                <a:latin typeface="+mn-lt"/>
                <a:ea typeface="+mn-ea"/>
                <a:cs typeface="+mn-cs"/>
              </a:rPr>
              <a:t>StonesAndChips</a:t>
            </a:r>
            <a:r>
              <a:rPr lang="en-US" sz="1200" b="1" kern="1200" dirty="0">
                <a:solidFill>
                  <a:schemeClr val="tx1"/>
                </a:solidFill>
                <a:effectLst/>
                <a:latin typeface="+mn-lt"/>
                <a:ea typeface="+mn-ea"/>
                <a:cs typeface="+mn-cs"/>
              </a:rPr>
              <a:t>"</a:t>
            </a:r>
            <a:r>
              <a:rPr lang="en-US" dirty="0"/>
              <a:t>);</a:t>
            </a:r>
            <a:br>
              <a:rPr lang="en-US" dirty="0"/>
            </a:br>
            <a:r>
              <a:rPr lang="en-US" dirty="0"/>
              <a:t>        VuforiaTrackable </a:t>
            </a:r>
            <a:r>
              <a:rPr lang="en-US" dirty="0" err="1"/>
              <a:t>redTarget</a:t>
            </a:r>
            <a:r>
              <a:rPr lang="en-US" dirty="0"/>
              <a:t> = </a:t>
            </a:r>
            <a:r>
              <a:rPr lang="en-US" dirty="0" err="1"/>
              <a:t>stonesAndChips.get</a:t>
            </a:r>
            <a:r>
              <a:rPr lang="en-US" dirty="0"/>
              <a:t>(</a:t>
            </a:r>
            <a:r>
              <a:rPr lang="en-US" sz="1200" kern="1200" dirty="0">
                <a:solidFill>
                  <a:schemeClr val="tx1"/>
                </a:solidFill>
                <a:effectLst/>
                <a:latin typeface="+mn-lt"/>
                <a:ea typeface="+mn-ea"/>
                <a:cs typeface="+mn-cs"/>
              </a:rPr>
              <a:t>0</a:t>
            </a:r>
            <a:r>
              <a:rPr lang="en-US" dirty="0"/>
              <a:t>);</a:t>
            </a:r>
            <a:br>
              <a:rPr lang="en-US" dirty="0"/>
            </a:br>
            <a:r>
              <a:rPr lang="en-US" dirty="0"/>
              <a:t>        </a:t>
            </a:r>
            <a:r>
              <a:rPr lang="en-US" dirty="0" err="1"/>
              <a:t>redTarget.setName</a:t>
            </a:r>
            <a:r>
              <a:rPr lang="en-US" dirty="0"/>
              <a:t>(</a:t>
            </a:r>
            <a:r>
              <a:rPr lang="en-US" sz="1200" b="1" kern="1200" dirty="0">
                <a:solidFill>
                  <a:schemeClr val="tx1"/>
                </a:solidFill>
                <a:effectLst/>
                <a:latin typeface="+mn-lt"/>
                <a:ea typeface="+mn-ea"/>
                <a:cs typeface="+mn-cs"/>
              </a:rPr>
              <a:t>"</a:t>
            </a:r>
            <a:r>
              <a:rPr lang="en-US" sz="1200" b="1" kern="1200" dirty="0" err="1">
                <a:solidFill>
                  <a:schemeClr val="tx1"/>
                </a:solidFill>
                <a:effectLst/>
                <a:latin typeface="+mn-lt"/>
                <a:ea typeface="+mn-ea"/>
                <a:cs typeface="+mn-cs"/>
              </a:rPr>
              <a:t>RedTarget</a:t>
            </a:r>
            <a:r>
              <a:rPr lang="en-US" sz="1200" b="1" kern="1200" dirty="0">
                <a:solidFill>
                  <a:schemeClr val="tx1"/>
                </a:solidFill>
                <a:effectLst/>
                <a:latin typeface="+mn-lt"/>
                <a:ea typeface="+mn-ea"/>
                <a:cs typeface="+mn-cs"/>
              </a:rPr>
              <a:t>"</a:t>
            </a:r>
            <a:r>
              <a:rPr lang="en-US" dirty="0"/>
              <a:t>);  </a:t>
            </a:r>
            <a:r>
              <a:rPr lang="en-US" sz="1200" i="1" kern="1200" dirty="0">
                <a:solidFill>
                  <a:schemeClr val="tx1"/>
                </a:solidFill>
                <a:effectLst/>
                <a:latin typeface="+mn-lt"/>
                <a:ea typeface="+mn-ea"/>
                <a:cs typeface="+mn-cs"/>
              </a:rPr>
              <a:t>// Stones</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a:t>VuforiaTrackable </a:t>
            </a:r>
            <a:r>
              <a:rPr lang="en-US" dirty="0" err="1"/>
              <a:t>blueTarget</a:t>
            </a:r>
            <a:r>
              <a:rPr lang="en-US" dirty="0"/>
              <a:t>  = </a:t>
            </a:r>
            <a:r>
              <a:rPr lang="en-US" dirty="0" err="1"/>
              <a:t>stonesAndChips.get</a:t>
            </a:r>
            <a:r>
              <a:rPr lang="en-US" dirty="0"/>
              <a:t>(</a:t>
            </a:r>
            <a:r>
              <a:rPr lang="en-US" sz="1200" kern="1200" dirty="0">
                <a:solidFill>
                  <a:schemeClr val="tx1"/>
                </a:solidFill>
                <a:effectLst/>
                <a:latin typeface="+mn-lt"/>
                <a:ea typeface="+mn-ea"/>
                <a:cs typeface="+mn-cs"/>
              </a:rPr>
              <a:t>1</a:t>
            </a:r>
            <a:r>
              <a:rPr lang="en-US" dirty="0"/>
              <a:t>);</a:t>
            </a:r>
            <a:br>
              <a:rPr lang="en-US" dirty="0"/>
            </a:br>
            <a:r>
              <a:rPr lang="en-US" dirty="0"/>
              <a:t>        </a:t>
            </a:r>
            <a:r>
              <a:rPr lang="en-US" dirty="0" err="1"/>
              <a:t>blueTarget.setName</a:t>
            </a:r>
            <a:r>
              <a:rPr lang="en-US" dirty="0"/>
              <a:t>(</a:t>
            </a:r>
            <a:r>
              <a:rPr lang="en-US" sz="1200" b="1" kern="1200" dirty="0">
                <a:solidFill>
                  <a:schemeClr val="tx1"/>
                </a:solidFill>
                <a:effectLst/>
                <a:latin typeface="+mn-lt"/>
                <a:ea typeface="+mn-ea"/>
                <a:cs typeface="+mn-cs"/>
              </a:rPr>
              <a:t>"</a:t>
            </a:r>
            <a:r>
              <a:rPr lang="en-US" sz="1200" b="1" kern="1200" dirty="0" err="1">
                <a:solidFill>
                  <a:schemeClr val="tx1"/>
                </a:solidFill>
                <a:effectLst/>
                <a:latin typeface="+mn-lt"/>
                <a:ea typeface="+mn-ea"/>
                <a:cs typeface="+mn-cs"/>
              </a:rPr>
              <a:t>BlueTarget</a:t>
            </a:r>
            <a:r>
              <a:rPr lang="en-US" sz="1200" b="1" kern="1200" dirty="0">
                <a:solidFill>
                  <a:schemeClr val="tx1"/>
                </a:solidFill>
                <a:effectLst/>
                <a:latin typeface="+mn-lt"/>
                <a:ea typeface="+mn-ea"/>
                <a:cs typeface="+mn-cs"/>
              </a:rPr>
              <a:t>"</a:t>
            </a:r>
            <a:r>
              <a:rPr lang="en-US" dirty="0"/>
              <a:t>);  </a:t>
            </a:r>
            <a:r>
              <a:rPr lang="en-US" sz="1200" i="1" kern="1200" dirty="0">
                <a:solidFill>
                  <a:schemeClr val="tx1"/>
                </a:solidFill>
                <a:effectLst/>
                <a:latin typeface="+mn-lt"/>
                <a:ea typeface="+mn-ea"/>
                <a:cs typeface="+mn-cs"/>
              </a:rPr>
              <a:t>// Chips</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For convenience, gather together all the trackable objects in one easily-</a:t>
            </a:r>
            <a:r>
              <a:rPr lang="en-US" sz="1200" i="1" kern="1200" dirty="0" err="1">
                <a:solidFill>
                  <a:schemeClr val="tx1"/>
                </a:solidFill>
                <a:effectLst/>
                <a:latin typeface="+mn-lt"/>
                <a:ea typeface="+mn-ea"/>
                <a:cs typeface="+mn-cs"/>
              </a:rPr>
              <a:t>iterable</a:t>
            </a:r>
            <a:r>
              <a:rPr lang="en-US" sz="1200" i="1" kern="1200" dirty="0">
                <a:solidFill>
                  <a:schemeClr val="tx1"/>
                </a:solidFill>
                <a:effectLst/>
                <a:latin typeface="+mn-lt"/>
                <a:ea typeface="+mn-ea"/>
                <a:cs typeface="+mn-cs"/>
              </a:rPr>
              <a:t> collection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a:t>List&lt;VuforiaTrackable&gt; </a:t>
            </a:r>
            <a:r>
              <a:rPr lang="en-US" dirty="0" err="1"/>
              <a:t>allTrackables</a:t>
            </a:r>
            <a:r>
              <a:rPr lang="en-US" dirty="0"/>
              <a:t> = </a:t>
            </a:r>
            <a:r>
              <a:rPr lang="en-US" sz="1200" b="1" kern="1200" dirty="0">
                <a:solidFill>
                  <a:schemeClr val="tx1"/>
                </a:solidFill>
                <a:effectLst/>
                <a:latin typeface="+mn-lt"/>
                <a:ea typeface="+mn-ea"/>
                <a:cs typeface="+mn-cs"/>
              </a:rPr>
              <a:t>new </a:t>
            </a:r>
            <a:r>
              <a:rPr lang="en-US" dirty="0" err="1"/>
              <a:t>ArrayList</a:t>
            </a:r>
            <a:r>
              <a:rPr lang="en-US" dirty="0"/>
              <a:t>&lt;VuforiaTrackable&gt;();</a:t>
            </a:r>
            <a:br>
              <a:rPr lang="en-US" dirty="0"/>
            </a:br>
            <a:r>
              <a:rPr lang="en-US" dirty="0"/>
              <a:t>        </a:t>
            </a:r>
            <a:r>
              <a:rPr lang="en-US" dirty="0" err="1"/>
              <a:t>allTrackables.addAll</a:t>
            </a:r>
            <a:r>
              <a:rPr lang="en-US" dirty="0"/>
              <a:t>(</a:t>
            </a:r>
            <a:r>
              <a:rPr lang="en-US" dirty="0" err="1"/>
              <a:t>stonesAndChips</a:t>
            </a:r>
            <a:r>
              <a:rPr lang="en-US" dirty="0"/>
              <a:t>);</a:t>
            </a:r>
            <a:br>
              <a:rPr lang="en-US" dirty="0"/>
            </a:b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We use units of mm here because that's the recommended units of measurement for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size values specified in the XML for the ImageTarget </a:t>
            </a:r>
            <a:r>
              <a:rPr lang="en-US" sz="1200" i="1" kern="1200" dirty="0" err="1">
                <a:solidFill>
                  <a:schemeClr val="tx1"/>
                </a:solidFill>
                <a:effectLst/>
                <a:latin typeface="+mn-lt"/>
                <a:ea typeface="+mn-ea"/>
                <a:cs typeface="+mn-cs"/>
              </a:rPr>
              <a:t>trackables</a:t>
            </a:r>
            <a:r>
              <a:rPr lang="en-US" sz="1200" i="1" kern="1200" dirty="0">
                <a:solidFill>
                  <a:schemeClr val="tx1"/>
                </a:solidFill>
                <a:effectLst/>
                <a:latin typeface="+mn-lt"/>
                <a:ea typeface="+mn-ea"/>
                <a:cs typeface="+mn-cs"/>
              </a:rPr>
              <a:t> in data sets. E.g.:</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&lt;ImageTarget name="stones" size="247 173"/&gt;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You don't *have to* use mm here, but the units here and the units used in the XML</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target configuration files *must* correspond for the math to work out correctly.</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float </a:t>
            </a:r>
            <a:r>
              <a:rPr lang="en-US" dirty="0" err="1"/>
              <a:t>mmPerInch</a:t>
            </a:r>
            <a:r>
              <a:rPr lang="en-US" dirty="0"/>
              <a:t>        = </a:t>
            </a:r>
            <a:r>
              <a:rPr lang="en-US" sz="1200" kern="1200" dirty="0">
                <a:solidFill>
                  <a:schemeClr val="tx1"/>
                </a:solidFill>
                <a:effectLst/>
                <a:latin typeface="+mn-lt"/>
                <a:ea typeface="+mn-ea"/>
                <a:cs typeface="+mn-cs"/>
              </a:rPr>
              <a:t>25.4f</a:t>
            </a:r>
            <a:r>
              <a:rPr lang="en-US" dirty="0"/>
              <a:t>;</a:t>
            </a:r>
            <a:br>
              <a:rPr lang="en-US" dirty="0"/>
            </a:br>
            <a:r>
              <a:rPr lang="en-US" dirty="0"/>
              <a:t>        </a:t>
            </a:r>
            <a:r>
              <a:rPr lang="en-US" sz="1200" b="1" kern="1200" dirty="0">
                <a:solidFill>
                  <a:schemeClr val="tx1"/>
                </a:solidFill>
                <a:effectLst/>
                <a:latin typeface="+mn-lt"/>
                <a:ea typeface="+mn-ea"/>
                <a:cs typeface="+mn-cs"/>
              </a:rPr>
              <a:t>float </a:t>
            </a:r>
            <a:r>
              <a:rPr lang="en-US" dirty="0" err="1"/>
              <a:t>mmBotWidth</a:t>
            </a:r>
            <a:r>
              <a:rPr lang="en-US" dirty="0"/>
              <a:t>       = </a:t>
            </a:r>
            <a:r>
              <a:rPr lang="en-US" sz="1200" kern="1200" dirty="0">
                <a:solidFill>
                  <a:schemeClr val="tx1"/>
                </a:solidFill>
                <a:effectLst/>
                <a:latin typeface="+mn-lt"/>
                <a:ea typeface="+mn-ea"/>
                <a:cs typeface="+mn-cs"/>
              </a:rPr>
              <a:t>18 </a:t>
            </a:r>
            <a:r>
              <a:rPr lang="en-US" dirty="0"/>
              <a:t>* </a:t>
            </a:r>
            <a:r>
              <a:rPr lang="en-US" dirty="0" err="1"/>
              <a:t>mmPerInch</a:t>
            </a:r>
            <a:r>
              <a:rPr lang="en-US" dirty="0"/>
              <a:t>;            </a:t>
            </a:r>
            <a:r>
              <a:rPr lang="en-US" sz="1200" i="1" kern="1200" dirty="0">
                <a:solidFill>
                  <a:schemeClr val="tx1"/>
                </a:solidFill>
                <a:effectLst/>
                <a:latin typeface="+mn-lt"/>
                <a:ea typeface="+mn-ea"/>
                <a:cs typeface="+mn-cs"/>
              </a:rPr>
              <a:t>// ... or whatever is right for your robot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float </a:t>
            </a:r>
            <a:r>
              <a:rPr lang="en-US" dirty="0" err="1"/>
              <a:t>mmFTCFieldWidth</a:t>
            </a:r>
            <a:r>
              <a:rPr lang="en-US" dirty="0"/>
              <a:t>  = (</a:t>
            </a:r>
            <a:r>
              <a:rPr lang="en-US" sz="1200" kern="1200" dirty="0">
                <a:solidFill>
                  <a:schemeClr val="tx1"/>
                </a:solidFill>
                <a:effectLst/>
                <a:latin typeface="+mn-lt"/>
                <a:ea typeface="+mn-ea"/>
                <a:cs typeface="+mn-cs"/>
              </a:rPr>
              <a:t>12</a:t>
            </a:r>
            <a:r>
              <a:rPr lang="en-US" dirty="0"/>
              <a:t>*</a:t>
            </a:r>
            <a:r>
              <a:rPr lang="en-US" sz="1200" kern="1200" dirty="0">
                <a:solidFill>
                  <a:schemeClr val="tx1"/>
                </a:solidFill>
                <a:effectLst/>
                <a:latin typeface="+mn-lt"/>
                <a:ea typeface="+mn-ea"/>
                <a:cs typeface="+mn-cs"/>
              </a:rPr>
              <a:t>12 </a:t>
            </a:r>
            <a:r>
              <a:rPr lang="en-US" dirty="0"/>
              <a:t>- </a:t>
            </a:r>
            <a:r>
              <a:rPr lang="en-US" sz="1200" kern="1200" dirty="0">
                <a:solidFill>
                  <a:schemeClr val="tx1"/>
                </a:solidFill>
                <a:effectLst/>
                <a:latin typeface="+mn-lt"/>
                <a:ea typeface="+mn-ea"/>
                <a:cs typeface="+mn-cs"/>
              </a:rPr>
              <a:t>2</a:t>
            </a:r>
            <a:r>
              <a:rPr lang="en-US" dirty="0"/>
              <a:t>) * </a:t>
            </a:r>
            <a:r>
              <a:rPr lang="en-US" dirty="0" err="1"/>
              <a:t>mmPerInch</a:t>
            </a:r>
            <a:r>
              <a:rPr lang="en-US" dirty="0"/>
              <a:t>;   </a:t>
            </a:r>
            <a:r>
              <a:rPr lang="en-US" sz="1200" i="1" kern="1200" dirty="0">
                <a:solidFill>
                  <a:schemeClr val="tx1"/>
                </a:solidFill>
                <a:effectLst/>
                <a:latin typeface="+mn-lt"/>
                <a:ea typeface="+mn-ea"/>
                <a:cs typeface="+mn-cs"/>
              </a:rPr>
              <a:t>// the FTC field is ~11'10" center-to-center of the glass panels</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In order for localization to work, we need to tell the system where each target we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wish to use for navigation resides on the field, and we need to specify where on the robot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phone resides. These specifications are in the form of &lt;</a:t>
            </a:r>
            <a:r>
              <a:rPr lang="en-US" sz="1200" i="1" kern="1200" dirty="0" err="1">
                <a:solidFill>
                  <a:schemeClr val="tx1"/>
                </a:solidFill>
                <a:effectLst/>
                <a:latin typeface="+mn-lt"/>
                <a:ea typeface="+mn-ea"/>
                <a:cs typeface="+mn-cs"/>
              </a:rPr>
              <a:t>em</a:t>
            </a:r>
            <a:r>
              <a:rPr lang="en-US" sz="1200" i="1" kern="1200" dirty="0">
                <a:solidFill>
                  <a:schemeClr val="tx1"/>
                </a:solidFill>
                <a:effectLst/>
                <a:latin typeface="+mn-lt"/>
                <a:ea typeface="+mn-ea"/>
                <a:cs typeface="+mn-cs"/>
              </a:rPr>
              <a:t>&gt;transformation matrices.&lt;/</a:t>
            </a:r>
            <a:r>
              <a:rPr lang="en-US" sz="1200" i="1" kern="1200" dirty="0" err="1">
                <a:solidFill>
                  <a:schemeClr val="tx1"/>
                </a:solidFill>
                <a:effectLst/>
                <a:latin typeface="+mn-lt"/>
                <a:ea typeface="+mn-ea"/>
                <a:cs typeface="+mn-cs"/>
              </a:rPr>
              <a:t>em</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Transformation matrices are a central, important concept in the math here involved in localization.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See &lt;a </a:t>
            </a:r>
            <a:r>
              <a:rPr lang="en-US" sz="1200" i="1" kern="1200" dirty="0" err="1">
                <a:solidFill>
                  <a:schemeClr val="tx1"/>
                </a:solidFill>
                <a:effectLst/>
                <a:latin typeface="+mn-lt"/>
                <a:ea typeface="+mn-ea"/>
                <a:cs typeface="+mn-cs"/>
              </a:rPr>
              <a:t>href</a:t>
            </a:r>
            <a:r>
              <a:rPr lang="en-US" sz="1200" i="1" kern="1200" dirty="0">
                <a:solidFill>
                  <a:schemeClr val="tx1"/>
                </a:solidFill>
                <a:effectLst/>
                <a:latin typeface="+mn-lt"/>
                <a:ea typeface="+mn-ea"/>
                <a:cs typeface="+mn-cs"/>
              </a:rPr>
              <a:t>="https://en.wikipedia.org/wiki/</a:t>
            </a:r>
            <a:r>
              <a:rPr lang="en-US" sz="1200" i="1" kern="1200" dirty="0" err="1">
                <a:solidFill>
                  <a:schemeClr val="tx1"/>
                </a:solidFill>
                <a:effectLst/>
                <a:latin typeface="+mn-lt"/>
                <a:ea typeface="+mn-ea"/>
                <a:cs typeface="+mn-cs"/>
              </a:rPr>
              <a:t>Transformation_matrix</a:t>
            </a:r>
            <a:r>
              <a:rPr lang="en-US" sz="1200" i="1" kern="1200" dirty="0">
                <a:solidFill>
                  <a:schemeClr val="tx1"/>
                </a:solidFill>
                <a:effectLst/>
                <a:latin typeface="+mn-lt"/>
                <a:ea typeface="+mn-ea"/>
                <a:cs typeface="+mn-cs"/>
              </a:rPr>
              <a:t>"&gt;Transformation Matrix&lt;/a&gt;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for detailed information. Commonly, you'll encounter transformation matrices as instances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of the {</a:t>
            </a:r>
            <a:r>
              <a:rPr lang="en-US" sz="1200" b="1" i="1" kern="1200" dirty="0">
                <a:solidFill>
                  <a:schemeClr val="tx1"/>
                </a:solidFill>
                <a:effectLst/>
                <a:latin typeface="+mn-lt"/>
                <a:ea typeface="+mn-ea"/>
                <a:cs typeface="+mn-cs"/>
              </a:rPr>
              <a:t>@link </a:t>
            </a:r>
            <a:r>
              <a:rPr lang="en-US" sz="1200" i="1" kern="1200" dirty="0" err="1">
                <a:solidFill>
                  <a:schemeClr val="tx1"/>
                </a:solidFill>
                <a:effectLst/>
                <a:latin typeface="+mn-lt"/>
                <a:ea typeface="+mn-ea"/>
                <a:cs typeface="+mn-cs"/>
              </a:rPr>
              <a:t>OpenGLMatrix</a:t>
            </a:r>
            <a:r>
              <a:rPr lang="en-US" sz="1200" i="1" kern="1200" dirty="0">
                <a:solidFill>
                  <a:schemeClr val="tx1"/>
                </a:solidFill>
                <a:effectLst/>
                <a:latin typeface="+mn-lt"/>
                <a:ea typeface="+mn-ea"/>
                <a:cs typeface="+mn-cs"/>
              </a:rPr>
              <a:t>} class.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For the most part, you don't need to understand the details of the math of how transformation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matrices work inside (as fascinating as that is, truly). Just remember these key points: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&lt;</a:t>
            </a:r>
            <a:r>
              <a:rPr lang="en-US" sz="1200" i="1" kern="1200" dirty="0" err="1">
                <a:solidFill>
                  <a:schemeClr val="tx1"/>
                </a:solidFill>
                <a:effectLst/>
                <a:latin typeface="+mn-lt"/>
                <a:ea typeface="+mn-ea"/>
                <a:cs typeface="+mn-cs"/>
              </a:rPr>
              <a:t>ol</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&lt;li&gt;You can put two transformations together to produce a third that combines the effect of</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both of them. If, for example, you have a rotation transform R and a translation transform 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then the combined transformation matrix RT which does the rotation first and then the translation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is given by {</a:t>
            </a:r>
            <a:r>
              <a:rPr lang="en-US" sz="1200" b="1" i="1" kern="1200" dirty="0">
                <a:solidFill>
                  <a:schemeClr val="tx1"/>
                </a:solidFill>
                <a:effectLst/>
                <a:latin typeface="+mn-lt"/>
                <a:ea typeface="+mn-ea"/>
                <a:cs typeface="+mn-cs"/>
              </a:rPr>
              <a:t>@code </a:t>
            </a:r>
            <a:r>
              <a:rPr lang="en-US" sz="1200" i="1" kern="1200" dirty="0">
                <a:solidFill>
                  <a:schemeClr val="tx1"/>
                </a:solidFill>
                <a:effectLst/>
                <a:latin typeface="+mn-lt"/>
                <a:ea typeface="+mn-ea"/>
                <a:cs typeface="+mn-cs"/>
              </a:rPr>
              <a:t>RT = </a:t>
            </a:r>
            <a:r>
              <a:rPr lang="en-US" sz="1200" i="1" kern="1200" dirty="0" err="1">
                <a:solidFill>
                  <a:schemeClr val="tx1"/>
                </a:solidFill>
                <a:effectLst/>
                <a:latin typeface="+mn-lt"/>
                <a:ea typeface="+mn-ea"/>
                <a:cs typeface="+mn-cs"/>
              </a:rPr>
              <a:t>T.multiplied</a:t>
            </a:r>
            <a:r>
              <a:rPr lang="en-US" sz="1200" i="1" kern="1200" dirty="0">
                <a:solidFill>
                  <a:schemeClr val="tx1"/>
                </a:solidFill>
                <a:effectLst/>
                <a:latin typeface="+mn-lt"/>
                <a:ea typeface="+mn-ea"/>
                <a:cs typeface="+mn-cs"/>
              </a:rPr>
              <a:t>(R)}. That is, the transforms are multiplied in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&lt;</a:t>
            </a:r>
            <a:r>
              <a:rPr lang="en-US" sz="1200" i="1" kern="1200" dirty="0" err="1">
                <a:solidFill>
                  <a:schemeClr val="tx1"/>
                </a:solidFill>
                <a:effectLst/>
                <a:latin typeface="+mn-lt"/>
                <a:ea typeface="+mn-ea"/>
                <a:cs typeface="+mn-cs"/>
              </a:rPr>
              <a:t>em</a:t>
            </a:r>
            <a:r>
              <a:rPr lang="en-US" sz="1200" i="1" kern="1200" dirty="0">
                <a:solidFill>
                  <a:schemeClr val="tx1"/>
                </a:solidFill>
                <a:effectLst/>
                <a:latin typeface="+mn-lt"/>
                <a:ea typeface="+mn-ea"/>
                <a:cs typeface="+mn-cs"/>
              </a:rPr>
              <a:t>&gt;reverse&lt;/</a:t>
            </a:r>
            <a:r>
              <a:rPr lang="en-US" sz="1200" i="1" kern="1200" dirty="0" err="1">
                <a:solidFill>
                  <a:schemeClr val="tx1"/>
                </a:solidFill>
                <a:effectLst/>
                <a:latin typeface="+mn-lt"/>
                <a:ea typeface="+mn-ea"/>
                <a:cs typeface="+mn-cs"/>
              </a:rPr>
              <a:t>em</a:t>
            </a:r>
            <a:r>
              <a:rPr lang="en-US" sz="1200" i="1" kern="1200" dirty="0">
                <a:solidFill>
                  <a:schemeClr val="tx1"/>
                </a:solidFill>
                <a:effectLst/>
                <a:latin typeface="+mn-lt"/>
                <a:ea typeface="+mn-ea"/>
                <a:cs typeface="+mn-cs"/>
              </a:rPr>
              <a:t>&gt; of the chronological order in which they applied.&lt;/li&gt;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&lt;li&gt;A common way to create useful transforms is to use methods in the {</a:t>
            </a:r>
            <a:r>
              <a:rPr lang="en-US" sz="1200" b="1" i="1" kern="1200" dirty="0">
                <a:solidFill>
                  <a:schemeClr val="tx1"/>
                </a:solidFill>
                <a:effectLst/>
                <a:latin typeface="+mn-lt"/>
                <a:ea typeface="+mn-ea"/>
                <a:cs typeface="+mn-cs"/>
              </a:rPr>
              <a:t>@link </a:t>
            </a:r>
            <a:r>
              <a:rPr lang="en-US" sz="1200" i="1" kern="1200" dirty="0" err="1">
                <a:solidFill>
                  <a:schemeClr val="tx1"/>
                </a:solidFill>
                <a:effectLst/>
                <a:latin typeface="+mn-lt"/>
                <a:ea typeface="+mn-ea"/>
                <a:cs typeface="+mn-cs"/>
              </a:rPr>
              <a:t>OpenGLMatrix</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class and the Orientation class. See, for example, {</a:t>
            </a:r>
            <a:r>
              <a:rPr lang="en-US" sz="1200" b="1" i="1" kern="1200" dirty="0">
                <a:solidFill>
                  <a:schemeClr val="tx1"/>
                </a:solidFill>
                <a:effectLst/>
                <a:latin typeface="+mn-lt"/>
                <a:ea typeface="+mn-ea"/>
                <a:cs typeface="+mn-cs"/>
              </a:rPr>
              <a:t>@link </a:t>
            </a:r>
            <a:r>
              <a:rPr lang="en-US" sz="1200" i="1" kern="1200" dirty="0" err="1">
                <a:solidFill>
                  <a:schemeClr val="tx1"/>
                </a:solidFill>
                <a:effectLst/>
                <a:latin typeface="+mn-lt"/>
                <a:ea typeface="+mn-ea"/>
                <a:cs typeface="+mn-cs"/>
              </a:rPr>
              <a:t>OpenGLMatrix#translation</a:t>
            </a:r>
            <a:r>
              <a:rPr lang="en-US" sz="1200" i="1" kern="1200" dirty="0">
                <a:solidFill>
                  <a:schemeClr val="tx1"/>
                </a:solidFill>
                <a:effectLst/>
                <a:latin typeface="+mn-lt"/>
                <a:ea typeface="+mn-ea"/>
                <a:cs typeface="+mn-cs"/>
              </a:rPr>
              <a:t>(float,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float, float)}, {</a:t>
            </a:r>
            <a:r>
              <a:rPr lang="en-US" sz="1200" b="1" i="1" kern="1200" dirty="0">
                <a:solidFill>
                  <a:schemeClr val="tx1"/>
                </a:solidFill>
                <a:effectLst/>
                <a:latin typeface="+mn-lt"/>
                <a:ea typeface="+mn-ea"/>
                <a:cs typeface="+mn-cs"/>
              </a:rPr>
              <a:t>@link </a:t>
            </a:r>
            <a:r>
              <a:rPr lang="en-US" sz="1200" i="1" kern="1200" dirty="0" err="1">
                <a:solidFill>
                  <a:schemeClr val="tx1"/>
                </a:solidFill>
                <a:effectLst/>
                <a:latin typeface="+mn-lt"/>
                <a:ea typeface="+mn-ea"/>
                <a:cs typeface="+mn-cs"/>
              </a:rPr>
              <a:t>OpenGLMatrix#rotation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AngleUnit</a:t>
            </a:r>
            <a:r>
              <a:rPr lang="en-US" sz="1200" i="1" kern="1200" dirty="0">
                <a:solidFill>
                  <a:schemeClr val="tx1"/>
                </a:solidFill>
                <a:effectLst/>
                <a:latin typeface="+mn-lt"/>
                <a:ea typeface="+mn-ea"/>
                <a:cs typeface="+mn-cs"/>
              </a:rPr>
              <a:t>, float, float, float, float)}, and</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b="1" i="1" kern="1200" dirty="0">
                <a:solidFill>
                  <a:schemeClr val="tx1"/>
                </a:solidFill>
                <a:effectLst/>
                <a:latin typeface="+mn-lt"/>
                <a:ea typeface="+mn-ea"/>
                <a:cs typeface="+mn-cs"/>
              </a:rPr>
              <a:t>@link </a:t>
            </a:r>
            <a:r>
              <a:rPr lang="en-US" sz="1200" i="1" kern="1200" dirty="0" err="1">
                <a:solidFill>
                  <a:schemeClr val="tx1"/>
                </a:solidFill>
                <a:effectLst/>
                <a:latin typeface="+mn-lt"/>
                <a:ea typeface="+mn-ea"/>
                <a:cs typeface="+mn-cs"/>
              </a:rPr>
              <a:t>Orientation#getRotationMatrix</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AxesReference</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AxesOrder</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AngleUnit</a:t>
            </a:r>
            <a:r>
              <a:rPr lang="en-US" sz="1200" i="1" kern="1200" dirty="0">
                <a:solidFill>
                  <a:schemeClr val="tx1"/>
                </a:solidFill>
                <a:effectLst/>
                <a:latin typeface="+mn-lt"/>
                <a:ea typeface="+mn-ea"/>
                <a:cs typeface="+mn-cs"/>
              </a:rPr>
              <a:t>, float, float, float)}.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Related methods in {</a:t>
            </a:r>
            <a:r>
              <a:rPr lang="en-US" sz="1200" b="1" i="1" kern="1200" dirty="0">
                <a:solidFill>
                  <a:schemeClr val="tx1"/>
                </a:solidFill>
                <a:effectLst/>
                <a:latin typeface="+mn-lt"/>
                <a:ea typeface="+mn-ea"/>
                <a:cs typeface="+mn-cs"/>
              </a:rPr>
              <a:t>@link </a:t>
            </a:r>
            <a:r>
              <a:rPr lang="en-US" sz="1200" i="1" kern="1200" dirty="0" err="1">
                <a:solidFill>
                  <a:schemeClr val="tx1"/>
                </a:solidFill>
                <a:effectLst/>
                <a:latin typeface="+mn-lt"/>
                <a:ea typeface="+mn-ea"/>
                <a:cs typeface="+mn-cs"/>
              </a:rPr>
              <a:t>OpenGLMatrix</a:t>
            </a:r>
            <a:r>
              <a:rPr lang="en-US" sz="1200" i="1" kern="1200" dirty="0">
                <a:solidFill>
                  <a:schemeClr val="tx1"/>
                </a:solidFill>
                <a:effectLst/>
                <a:latin typeface="+mn-lt"/>
                <a:ea typeface="+mn-ea"/>
                <a:cs typeface="+mn-cs"/>
              </a:rPr>
              <a:t>}, such as {</a:t>
            </a:r>
            <a:r>
              <a:rPr lang="en-US" sz="1200" b="1" i="1" kern="1200" dirty="0">
                <a:solidFill>
                  <a:schemeClr val="tx1"/>
                </a:solidFill>
                <a:effectLst/>
                <a:latin typeface="+mn-lt"/>
                <a:ea typeface="+mn-ea"/>
                <a:cs typeface="+mn-cs"/>
              </a:rPr>
              <a:t>@link </a:t>
            </a:r>
            <a:r>
              <a:rPr lang="en-US" sz="1200" i="1" kern="1200" dirty="0" err="1">
                <a:solidFill>
                  <a:schemeClr val="tx1"/>
                </a:solidFill>
                <a:effectLst/>
                <a:latin typeface="+mn-lt"/>
                <a:ea typeface="+mn-ea"/>
                <a:cs typeface="+mn-cs"/>
              </a:rPr>
              <a:t>OpenGLMatrix#rotated</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AngleUnit</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float, float, float, float)}, are syntactic </a:t>
            </a:r>
            <a:r>
              <a:rPr lang="en-US" sz="1200" i="1" kern="1200" dirty="0" err="1">
                <a:solidFill>
                  <a:schemeClr val="tx1"/>
                </a:solidFill>
                <a:effectLst/>
                <a:latin typeface="+mn-lt"/>
                <a:ea typeface="+mn-ea"/>
                <a:cs typeface="+mn-cs"/>
              </a:rPr>
              <a:t>shorthands</a:t>
            </a:r>
            <a:r>
              <a:rPr lang="en-US" sz="1200" i="1" kern="1200" dirty="0">
                <a:solidFill>
                  <a:schemeClr val="tx1"/>
                </a:solidFill>
                <a:effectLst/>
                <a:latin typeface="+mn-lt"/>
                <a:ea typeface="+mn-ea"/>
                <a:cs typeface="+mn-cs"/>
              </a:rPr>
              <a:t> for creating a new transform and</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then immediately multiplying the receiver by it, which can be convenient at times.&lt;/li&gt;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&lt;li&gt;If you want to break open the black box of a transformation matrix to understand</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what it's doing inside, use {</a:t>
            </a:r>
            <a:r>
              <a:rPr lang="en-US" sz="1200" b="1" i="1" kern="1200" dirty="0">
                <a:solidFill>
                  <a:schemeClr val="tx1"/>
                </a:solidFill>
                <a:effectLst/>
                <a:latin typeface="+mn-lt"/>
                <a:ea typeface="+mn-ea"/>
                <a:cs typeface="+mn-cs"/>
              </a:rPr>
              <a:t>@link </a:t>
            </a:r>
            <a:r>
              <a:rPr lang="en-US" sz="1200" i="1" kern="1200" dirty="0" err="1">
                <a:solidFill>
                  <a:schemeClr val="tx1"/>
                </a:solidFill>
                <a:effectLst/>
                <a:latin typeface="+mn-lt"/>
                <a:ea typeface="+mn-ea"/>
                <a:cs typeface="+mn-cs"/>
              </a:rPr>
              <a:t>MatrixF#getTranslation</a:t>
            </a:r>
            <a:r>
              <a:rPr lang="en-US" sz="1200" i="1" kern="1200" dirty="0">
                <a:solidFill>
                  <a:schemeClr val="tx1"/>
                </a:solidFill>
                <a:effectLst/>
                <a:latin typeface="+mn-lt"/>
                <a:ea typeface="+mn-ea"/>
                <a:cs typeface="+mn-cs"/>
              </a:rPr>
              <a:t>()} to fetch how much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transform will move you in x, y, and z, and use {</a:t>
            </a:r>
            <a:r>
              <a:rPr lang="en-US" sz="1200" b="1" i="1" kern="1200" dirty="0">
                <a:solidFill>
                  <a:schemeClr val="tx1"/>
                </a:solidFill>
                <a:effectLst/>
                <a:latin typeface="+mn-lt"/>
                <a:ea typeface="+mn-ea"/>
                <a:cs typeface="+mn-cs"/>
              </a:rPr>
              <a:t>@link </a:t>
            </a:r>
            <a:r>
              <a:rPr lang="en-US" sz="1200" i="1" kern="1200" dirty="0" err="1">
                <a:solidFill>
                  <a:schemeClr val="tx1"/>
                </a:solidFill>
                <a:effectLst/>
                <a:latin typeface="+mn-lt"/>
                <a:ea typeface="+mn-ea"/>
                <a:cs typeface="+mn-cs"/>
              </a:rPr>
              <a:t>Orientation#getOrientation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MatrixF</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i="1" kern="1200" dirty="0" err="1">
                <a:solidFill>
                  <a:schemeClr val="tx1"/>
                </a:solidFill>
                <a:effectLst/>
                <a:latin typeface="+mn-lt"/>
                <a:ea typeface="+mn-ea"/>
                <a:cs typeface="+mn-cs"/>
              </a:rPr>
              <a:t>AxesReference</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AxesOrder</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AngleUnit</a:t>
            </a:r>
            <a:r>
              <a:rPr lang="en-US" sz="1200" i="1" kern="1200" dirty="0">
                <a:solidFill>
                  <a:schemeClr val="tx1"/>
                </a:solidFill>
                <a:effectLst/>
                <a:latin typeface="+mn-lt"/>
                <a:ea typeface="+mn-ea"/>
                <a:cs typeface="+mn-cs"/>
              </a:rPr>
              <a:t>)} to determine the rotational motion that the transform</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will impart. See {</a:t>
            </a:r>
            <a:r>
              <a:rPr lang="en-US" sz="1200" b="1" i="1" kern="1200" dirty="0">
                <a:solidFill>
                  <a:schemeClr val="tx1"/>
                </a:solidFill>
                <a:effectLst/>
                <a:latin typeface="+mn-lt"/>
                <a:ea typeface="+mn-ea"/>
                <a:cs typeface="+mn-cs"/>
              </a:rPr>
              <a:t>@link </a:t>
            </a:r>
            <a:r>
              <a:rPr lang="en-US" sz="1200" i="1" kern="1200" dirty="0">
                <a:solidFill>
                  <a:schemeClr val="tx1"/>
                </a:solidFill>
                <a:effectLst/>
                <a:latin typeface="+mn-lt"/>
                <a:ea typeface="+mn-ea"/>
                <a:cs typeface="+mn-cs"/>
              </a:rPr>
              <a:t>#format(</a:t>
            </a:r>
            <a:r>
              <a:rPr lang="en-US" sz="1200" i="1" kern="1200" dirty="0" err="1">
                <a:solidFill>
                  <a:schemeClr val="tx1"/>
                </a:solidFill>
                <a:effectLst/>
                <a:latin typeface="+mn-lt"/>
                <a:ea typeface="+mn-ea"/>
                <a:cs typeface="+mn-cs"/>
              </a:rPr>
              <a:t>OpenGLMatrix</a:t>
            </a:r>
            <a:r>
              <a:rPr lang="en-US" sz="1200" i="1" kern="1200" dirty="0">
                <a:solidFill>
                  <a:schemeClr val="tx1"/>
                </a:solidFill>
                <a:effectLst/>
                <a:latin typeface="+mn-lt"/>
                <a:ea typeface="+mn-ea"/>
                <a:cs typeface="+mn-cs"/>
              </a:rPr>
              <a:t>)} below for an example.&lt;/li&gt;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&lt;/</a:t>
            </a:r>
            <a:r>
              <a:rPr lang="en-US" sz="1200" i="1" kern="1200" dirty="0" err="1">
                <a:solidFill>
                  <a:schemeClr val="tx1"/>
                </a:solidFill>
                <a:effectLst/>
                <a:latin typeface="+mn-lt"/>
                <a:ea typeface="+mn-ea"/>
                <a:cs typeface="+mn-cs"/>
              </a:rPr>
              <a:t>ol</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This example places the "stones" image on the perimeter wall to the Left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of the Red Driver station wall.  Similar to the Red Beacon Location on the Res-Q</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This example places the "chips" image on the perimeter wall to the Right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of the Blue Driver station.  Similar to the Blue Beacon Location on the Res-Q</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See the doc folder of this project for a description of the field Axis conventions.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Initially the target is conceptually lying at the origin of the field's coordinate system</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center of the field), facing up.</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In this configuration, the target's coordinate system aligns with that of the field.</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In a real situation we'd also account for the vertical (Z) offset of the target,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but for simplicity, we ignore that here; for a real robot, you'll want to fix that.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To place the Stones Target on the Red Audience wall:</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 First we rotate it 90 around the field's X axis to flip it upright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 Then we rotate it  90 around the field's Z access to face it away from the audience.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 Finally, we translate it back along the X axis towards the red audience wall.</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OpenGLMatrix</a:t>
            </a:r>
            <a:r>
              <a:rPr lang="en-US" dirty="0"/>
              <a:t> </a:t>
            </a:r>
            <a:r>
              <a:rPr lang="en-US" dirty="0" err="1"/>
              <a:t>redTargetLocationOnField</a:t>
            </a:r>
            <a:r>
              <a:rPr lang="en-US" dirty="0"/>
              <a:t> = </a:t>
            </a:r>
            <a:r>
              <a:rPr lang="en-US" dirty="0" err="1"/>
              <a:t>OpenGLMatrix</a:t>
            </a:r>
            <a:br>
              <a:rPr lang="en-US" dirty="0"/>
            </a:br>
            <a:r>
              <a:rPr lang="en-US" dirty="0"/>
              <a:t>                </a:t>
            </a:r>
            <a:r>
              <a:rPr lang="en-US" sz="1200" i="1" kern="1200" dirty="0">
                <a:solidFill>
                  <a:schemeClr val="tx1"/>
                </a:solidFill>
                <a:effectLst/>
                <a:latin typeface="+mn-lt"/>
                <a:ea typeface="+mn-ea"/>
                <a:cs typeface="+mn-cs"/>
              </a:rPr>
              <a:t>/* Then we translate the target off to the RED WALL. Our translation here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is a negative translation in X.*/</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a:t>.</a:t>
            </a:r>
            <a:r>
              <a:rPr lang="en-US" i="1" dirty="0">
                <a:effectLst/>
              </a:rPr>
              <a:t>translation</a:t>
            </a:r>
            <a:r>
              <a:rPr lang="en-US" dirty="0"/>
              <a:t>(-</a:t>
            </a:r>
            <a:r>
              <a:rPr lang="en-US" dirty="0" err="1"/>
              <a:t>mmFTCFieldWidth</a:t>
            </a:r>
            <a:r>
              <a:rPr lang="en-US" dirty="0"/>
              <a:t>/</a:t>
            </a:r>
            <a:r>
              <a:rPr lang="en-US" sz="1200" kern="1200" dirty="0">
                <a:solidFill>
                  <a:schemeClr val="tx1"/>
                </a:solidFill>
                <a:effectLst/>
                <a:latin typeface="+mn-lt"/>
                <a:ea typeface="+mn-ea"/>
                <a:cs typeface="+mn-cs"/>
              </a:rPr>
              <a:t>2</a:t>
            </a:r>
            <a:r>
              <a:rPr lang="en-US" dirty="0"/>
              <a:t>, </a:t>
            </a:r>
            <a:r>
              <a:rPr lang="en-US" sz="1200" kern="1200" dirty="0">
                <a:solidFill>
                  <a:schemeClr val="tx1"/>
                </a:solidFill>
                <a:effectLst/>
                <a:latin typeface="+mn-lt"/>
                <a:ea typeface="+mn-ea"/>
                <a:cs typeface="+mn-cs"/>
              </a:rPr>
              <a:t>0</a:t>
            </a:r>
            <a:r>
              <a:rPr lang="en-US" dirty="0"/>
              <a:t>, </a:t>
            </a:r>
            <a:r>
              <a:rPr lang="en-US" sz="1200" kern="1200" dirty="0">
                <a:solidFill>
                  <a:schemeClr val="tx1"/>
                </a:solidFill>
                <a:effectLst/>
                <a:latin typeface="+mn-lt"/>
                <a:ea typeface="+mn-ea"/>
                <a:cs typeface="+mn-cs"/>
              </a:rPr>
              <a:t>0</a:t>
            </a:r>
            <a:r>
              <a:rPr lang="en-US" dirty="0"/>
              <a:t>)</a:t>
            </a:r>
            <a:br>
              <a:rPr lang="en-US" dirty="0"/>
            </a:br>
            <a:r>
              <a:rPr lang="en-US" dirty="0"/>
              <a:t>                .multiplied(</a:t>
            </a:r>
            <a:r>
              <a:rPr lang="en-US" dirty="0" err="1"/>
              <a:t>Orientation.</a:t>
            </a:r>
            <a:r>
              <a:rPr lang="en-US" i="1" dirty="0" err="1">
                <a:effectLst/>
              </a:rPr>
              <a:t>getRotationMatrix</a:t>
            </a:r>
            <a:r>
              <a:rPr lang="en-US" dirty="0"/>
              <a:t>(</a:t>
            </a:r>
            <a:br>
              <a:rPr lang="en-US" dirty="0"/>
            </a:br>
            <a:r>
              <a:rPr lang="en-US" dirty="0"/>
              <a:t>                        </a:t>
            </a:r>
            <a:r>
              <a:rPr lang="en-US" sz="1200" i="1" kern="1200" dirty="0">
                <a:solidFill>
                  <a:schemeClr val="tx1"/>
                </a:solidFill>
                <a:effectLst/>
                <a:latin typeface="+mn-lt"/>
                <a:ea typeface="+mn-ea"/>
                <a:cs typeface="+mn-cs"/>
              </a:rPr>
              <a:t>/* First, in the fixed (field) coordinate system, we rotate 90deg in X, then 90 in Z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AxesReference.</a:t>
            </a:r>
            <a:r>
              <a:rPr lang="en-US" sz="1200" b="1" i="1" kern="1200" dirty="0" err="1">
                <a:solidFill>
                  <a:schemeClr val="tx1"/>
                </a:solidFill>
                <a:effectLst/>
                <a:latin typeface="+mn-lt"/>
                <a:ea typeface="+mn-ea"/>
                <a:cs typeface="+mn-cs"/>
              </a:rPr>
              <a:t>EXTRINSIC</a:t>
            </a:r>
            <a:r>
              <a:rPr lang="en-US" dirty="0"/>
              <a:t>, </a:t>
            </a:r>
            <a:r>
              <a:rPr lang="en-US" dirty="0" err="1"/>
              <a:t>AxesOrder.</a:t>
            </a:r>
            <a:r>
              <a:rPr lang="en-US" sz="1200" b="1" i="1" kern="1200" dirty="0" err="1">
                <a:solidFill>
                  <a:schemeClr val="tx1"/>
                </a:solidFill>
                <a:effectLst/>
                <a:latin typeface="+mn-lt"/>
                <a:ea typeface="+mn-ea"/>
                <a:cs typeface="+mn-cs"/>
              </a:rPr>
              <a:t>XZX</a:t>
            </a:r>
            <a:r>
              <a:rPr lang="en-US" dirty="0"/>
              <a:t>,</a:t>
            </a:r>
            <a:br>
              <a:rPr lang="en-US" dirty="0"/>
            </a:br>
            <a:r>
              <a:rPr lang="en-US" dirty="0"/>
              <a:t>                        </a:t>
            </a:r>
            <a:r>
              <a:rPr lang="en-US" dirty="0" err="1"/>
              <a:t>AngleUnit.</a:t>
            </a:r>
            <a:r>
              <a:rPr lang="en-US" sz="1200" b="1" i="1" kern="1200" dirty="0" err="1">
                <a:solidFill>
                  <a:schemeClr val="tx1"/>
                </a:solidFill>
                <a:effectLst/>
                <a:latin typeface="+mn-lt"/>
                <a:ea typeface="+mn-ea"/>
                <a:cs typeface="+mn-cs"/>
              </a:rPr>
              <a:t>DEGREES</a:t>
            </a:r>
            <a:r>
              <a:rPr lang="en-US" dirty="0"/>
              <a:t>, </a:t>
            </a:r>
            <a:r>
              <a:rPr lang="en-US" sz="1200" kern="1200" dirty="0">
                <a:solidFill>
                  <a:schemeClr val="tx1"/>
                </a:solidFill>
                <a:effectLst/>
                <a:latin typeface="+mn-lt"/>
                <a:ea typeface="+mn-ea"/>
                <a:cs typeface="+mn-cs"/>
              </a:rPr>
              <a:t>90</a:t>
            </a:r>
            <a:r>
              <a:rPr lang="en-US" dirty="0"/>
              <a:t>, </a:t>
            </a:r>
            <a:r>
              <a:rPr lang="en-US" sz="1200" kern="1200" dirty="0">
                <a:solidFill>
                  <a:schemeClr val="tx1"/>
                </a:solidFill>
                <a:effectLst/>
                <a:latin typeface="+mn-lt"/>
                <a:ea typeface="+mn-ea"/>
                <a:cs typeface="+mn-cs"/>
              </a:rPr>
              <a:t>90</a:t>
            </a:r>
            <a:r>
              <a:rPr lang="en-US" dirty="0"/>
              <a:t>, </a:t>
            </a:r>
            <a:r>
              <a:rPr lang="en-US" sz="1200" kern="1200" dirty="0">
                <a:solidFill>
                  <a:schemeClr val="tx1"/>
                </a:solidFill>
                <a:effectLst/>
                <a:latin typeface="+mn-lt"/>
                <a:ea typeface="+mn-ea"/>
                <a:cs typeface="+mn-cs"/>
              </a:rPr>
              <a:t>0</a:t>
            </a:r>
            <a:r>
              <a:rPr lang="en-US" dirty="0"/>
              <a:t>));</a:t>
            </a:r>
            <a:br>
              <a:rPr lang="en-US" dirty="0"/>
            </a:br>
            <a:r>
              <a:rPr lang="en-US" dirty="0"/>
              <a:t>        </a:t>
            </a:r>
            <a:r>
              <a:rPr lang="en-US" dirty="0" err="1"/>
              <a:t>redTarget.setLocation</a:t>
            </a:r>
            <a:r>
              <a:rPr lang="en-US" dirty="0"/>
              <a:t>(</a:t>
            </a:r>
            <a:r>
              <a:rPr lang="en-US" dirty="0" err="1"/>
              <a:t>redTargetLocationOnField</a:t>
            </a:r>
            <a:r>
              <a:rPr lang="en-US" dirty="0"/>
              <a:t>);</a:t>
            </a:r>
            <a:br>
              <a:rPr lang="en-US" dirty="0"/>
            </a:br>
            <a:r>
              <a:rPr lang="en-US" dirty="0"/>
              <a:t>        </a:t>
            </a:r>
            <a:r>
              <a:rPr lang="en-US" dirty="0" err="1"/>
              <a:t>RobotLog.</a:t>
            </a:r>
            <a:r>
              <a:rPr lang="en-US" i="1" dirty="0" err="1">
                <a:effectLst/>
              </a:rPr>
              <a:t>ii</a:t>
            </a:r>
            <a:r>
              <a:rPr lang="en-US" dirty="0"/>
              <a:t>(</a:t>
            </a:r>
            <a:r>
              <a:rPr lang="en-US" sz="1200" b="1" i="1" kern="1200" dirty="0">
                <a:solidFill>
                  <a:schemeClr val="tx1"/>
                </a:solidFill>
                <a:effectLst/>
                <a:latin typeface="+mn-lt"/>
                <a:ea typeface="+mn-ea"/>
                <a:cs typeface="+mn-cs"/>
              </a:rPr>
              <a:t>TAG</a:t>
            </a:r>
            <a:r>
              <a:rPr lang="en-US" dirty="0"/>
              <a:t>, </a:t>
            </a:r>
            <a:r>
              <a:rPr lang="en-US" sz="1200" b="1" kern="1200" dirty="0">
                <a:solidFill>
                  <a:schemeClr val="tx1"/>
                </a:solidFill>
                <a:effectLst/>
                <a:latin typeface="+mn-lt"/>
                <a:ea typeface="+mn-ea"/>
                <a:cs typeface="+mn-cs"/>
              </a:rPr>
              <a:t>"Red Target=%s"</a:t>
            </a:r>
            <a:r>
              <a:rPr lang="en-US" dirty="0"/>
              <a:t>, format(</a:t>
            </a:r>
            <a:r>
              <a:rPr lang="en-US" dirty="0" err="1"/>
              <a:t>redTargetLocationOnField</a:t>
            </a:r>
            <a:r>
              <a:rPr lang="en-US" dirty="0"/>
              <a:t>));</a:t>
            </a:r>
            <a:br>
              <a:rPr lang="en-US" dirty="0"/>
            </a:b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To place the Stones Target on the Blue Audience wall:</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 First we rotate it 90 around the field's X axis to flip it upright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 Finally, we translate it along the Y axis towards the blue audience wall.</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OpenGLMatrix</a:t>
            </a:r>
            <a:r>
              <a:rPr lang="en-US" dirty="0"/>
              <a:t> </a:t>
            </a:r>
            <a:r>
              <a:rPr lang="en-US" dirty="0" err="1"/>
              <a:t>blueTargetLocationOnField</a:t>
            </a:r>
            <a:r>
              <a:rPr lang="en-US" dirty="0"/>
              <a:t> = </a:t>
            </a:r>
            <a:r>
              <a:rPr lang="en-US" dirty="0" err="1"/>
              <a:t>OpenGLMatrix</a:t>
            </a:r>
            <a:br>
              <a:rPr lang="en-US" dirty="0"/>
            </a:br>
            <a:r>
              <a:rPr lang="en-US" dirty="0"/>
              <a:t>                </a:t>
            </a:r>
            <a:r>
              <a:rPr lang="en-US" sz="1200" i="1" kern="1200" dirty="0">
                <a:solidFill>
                  <a:schemeClr val="tx1"/>
                </a:solidFill>
                <a:effectLst/>
                <a:latin typeface="+mn-lt"/>
                <a:ea typeface="+mn-ea"/>
                <a:cs typeface="+mn-cs"/>
              </a:rPr>
              <a:t>/* Then we translate the target off to the Blue Audience wall.</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Our translation here is a positive translation in Y.*/</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a:t>.</a:t>
            </a:r>
            <a:r>
              <a:rPr lang="en-US" i="1" dirty="0">
                <a:effectLst/>
              </a:rPr>
              <a:t>translation</a:t>
            </a:r>
            <a:r>
              <a:rPr lang="en-US" dirty="0"/>
              <a:t>(</a:t>
            </a:r>
            <a:r>
              <a:rPr lang="en-US" sz="1200" kern="1200" dirty="0">
                <a:solidFill>
                  <a:schemeClr val="tx1"/>
                </a:solidFill>
                <a:effectLst/>
                <a:latin typeface="+mn-lt"/>
                <a:ea typeface="+mn-ea"/>
                <a:cs typeface="+mn-cs"/>
              </a:rPr>
              <a:t>0</a:t>
            </a:r>
            <a:r>
              <a:rPr lang="en-US" dirty="0"/>
              <a:t>, </a:t>
            </a:r>
            <a:r>
              <a:rPr lang="en-US" dirty="0" err="1"/>
              <a:t>mmFTCFieldWidth</a:t>
            </a:r>
            <a:r>
              <a:rPr lang="en-US" dirty="0"/>
              <a:t>/</a:t>
            </a:r>
            <a:r>
              <a:rPr lang="en-US" sz="1200" kern="1200" dirty="0">
                <a:solidFill>
                  <a:schemeClr val="tx1"/>
                </a:solidFill>
                <a:effectLst/>
                <a:latin typeface="+mn-lt"/>
                <a:ea typeface="+mn-ea"/>
                <a:cs typeface="+mn-cs"/>
              </a:rPr>
              <a:t>2</a:t>
            </a:r>
            <a:r>
              <a:rPr lang="en-US" dirty="0"/>
              <a:t>, </a:t>
            </a:r>
            <a:r>
              <a:rPr lang="en-US" sz="1200" kern="1200" dirty="0">
                <a:solidFill>
                  <a:schemeClr val="tx1"/>
                </a:solidFill>
                <a:effectLst/>
                <a:latin typeface="+mn-lt"/>
                <a:ea typeface="+mn-ea"/>
                <a:cs typeface="+mn-cs"/>
              </a:rPr>
              <a:t>0</a:t>
            </a:r>
            <a:r>
              <a:rPr lang="en-US" dirty="0"/>
              <a:t>)</a:t>
            </a:r>
            <a:br>
              <a:rPr lang="en-US" dirty="0"/>
            </a:br>
            <a:r>
              <a:rPr lang="en-US" dirty="0"/>
              <a:t>                .multiplied(</a:t>
            </a:r>
            <a:r>
              <a:rPr lang="en-US" dirty="0" err="1"/>
              <a:t>Orientation.</a:t>
            </a:r>
            <a:r>
              <a:rPr lang="en-US" i="1" dirty="0" err="1">
                <a:effectLst/>
              </a:rPr>
              <a:t>getRotationMatrix</a:t>
            </a:r>
            <a:r>
              <a:rPr lang="en-US" dirty="0"/>
              <a:t>(</a:t>
            </a:r>
            <a:br>
              <a:rPr lang="en-US" dirty="0"/>
            </a:br>
            <a:r>
              <a:rPr lang="en-US" dirty="0"/>
              <a:t>                        </a:t>
            </a:r>
            <a:r>
              <a:rPr lang="en-US" sz="1200" i="1" kern="1200" dirty="0">
                <a:solidFill>
                  <a:schemeClr val="tx1"/>
                </a:solidFill>
                <a:effectLst/>
                <a:latin typeface="+mn-lt"/>
                <a:ea typeface="+mn-ea"/>
                <a:cs typeface="+mn-cs"/>
              </a:rPr>
              <a:t>/* First, in the fixed (field) coordinate system, we rotate 90deg in X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AxesReference.</a:t>
            </a:r>
            <a:r>
              <a:rPr lang="en-US" sz="1200" b="1" i="1" kern="1200" dirty="0" err="1">
                <a:solidFill>
                  <a:schemeClr val="tx1"/>
                </a:solidFill>
                <a:effectLst/>
                <a:latin typeface="+mn-lt"/>
                <a:ea typeface="+mn-ea"/>
                <a:cs typeface="+mn-cs"/>
              </a:rPr>
              <a:t>EXTRINSIC</a:t>
            </a:r>
            <a:r>
              <a:rPr lang="en-US" dirty="0"/>
              <a:t>, </a:t>
            </a:r>
            <a:r>
              <a:rPr lang="en-US" dirty="0" err="1"/>
              <a:t>AxesOrder.</a:t>
            </a:r>
            <a:r>
              <a:rPr lang="en-US" sz="1200" b="1" i="1" kern="1200" dirty="0" err="1">
                <a:solidFill>
                  <a:schemeClr val="tx1"/>
                </a:solidFill>
                <a:effectLst/>
                <a:latin typeface="+mn-lt"/>
                <a:ea typeface="+mn-ea"/>
                <a:cs typeface="+mn-cs"/>
              </a:rPr>
              <a:t>XZX</a:t>
            </a:r>
            <a:r>
              <a:rPr lang="en-US" dirty="0"/>
              <a:t>,</a:t>
            </a:r>
            <a:br>
              <a:rPr lang="en-US" dirty="0"/>
            </a:br>
            <a:r>
              <a:rPr lang="en-US" dirty="0"/>
              <a:t>                        </a:t>
            </a:r>
            <a:r>
              <a:rPr lang="en-US" dirty="0" err="1"/>
              <a:t>AngleUnit.</a:t>
            </a:r>
            <a:r>
              <a:rPr lang="en-US" sz="1200" b="1" i="1" kern="1200" dirty="0" err="1">
                <a:solidFill>
                  <a:schemeClr val="tx1"/>
                </a:solidFill>
                <a:effectLst/>
                <a:latin typeface="+mn-lt"/>
                <a:ea typeface="+mn-ea"/>
                <a:cs typeface="+mn-cs"/>
              </a:rPr>
              <a:t>DEGREES</a:t>
            </a:r>
            <a:r>
              <a:rPr lang="en-US" dirty="0"/>
              <a:t>, </a:t>
            </a:r>
            <a:r>
              <a:rPr lang="en-US" sz="1200" kern="1200" dirty="0">
                <a:solidFill>
                  <a:schemeClr val="tx1"/>
                </a:solidFill>
                <a:effectLst/>
                <a:latin typeface="+mn-lt"/>
                <a:ea typeface="+mn-ea"/>
                <a:cs typeface="+mn-cs"/>
              </a:rPr>
              <a:t>90</a:t>
            </a:r>
            <a:r>
              <a:rPr lang="en-US" dirty="0"/>
              <a:t>, </a:t>
            </a:r>
            <a:r>
              <a:rPr lang="en-US" sz="1200" kern="1200" dirty="0">
                <a:solidFill>
                  <a:schemeClr val="tx1"/>
                </a:solidFill>
                <a:effectLst/>
                <a:latin typeface="+mn-lt"/>
                <a:ea typeface="+mn-ea"/>
                <a:cs typeface="+mn-cs"/>
              </a:rPr>
              <a:t>0</a:t>
            </a:r>
            <a:r>
              <a:rPr lang="en-US" dirty="0"/>
              <a:t>, </a:t>
            </a:r>
            <a:r>
              <a:rPr lang="en-US" sz="1200" kern="1200" dirty="0">
                <a:solidFill>
                  <a:schemeClr val="tx1"/>
                </a:solidFill>
                <a:effectLst/>
                <a:latin typeface="+mn-lt"/>
                <a:ea typeface="+mn-ea"/>
                <a:cs typeface="+mn-cs"/>
              </a:rPr>
              <a:t>0</a:t>
            </a:r>
            <a:r>
              <a:rPr lang="en-US" dirty="0"/>
              <a:t>));</a:t>
            </a:r>
            <a:br>
              <a:rPr lang="en-US" dirty="0"/>
            </a:br>
            <a:r>
              <a:rPr lang="en-US" dirty="0"/>
              <a:t>        </a:t>
            </a:r>
            <a:r>
              <a:rPr lang="en-US" dirty="0" err="1"/>
              <a:t>blueTarget.setLocation</a:t>
            </a:r>
            <a:r>
              <a:rPr lang="en-US" dirty="0"/>
              <a:t>(</a:t>
            </a:r>
            <a:r>
              <a:rPr lang="en-US" dirty="0" err="1"/>
              <a:t>blueTargetLocationOnField</a:t>
            </a:r>
            <a:r>
              <a:rPr lang="en-US" dirty="0"/>
              <a:t>);</a:t>
            </a:r>
            <a:br>
              <a:rPr lang="en-US" dirty="0"/>
            </a:br>
            <a:r>
              <a:rPr lang="en-US" dirty="0"/>
              <a:t>        </a:t>
            </a:r>
            <a:r>
              <a:rPr lang="en-US" dirty="0" err="1"/>
              <a:t>RobotLog.</a:t>
            </a:r>
            <a:r>
              <a:rPr lang="en-US" i="1" dirty="0" err="1">
                <a:effectLst/>
              </a:rPr>
              <a:t>ii</a:t>
            </a:r>
            <a:r>
              <a:rPr lang="en-US" dirty="0"/>
              <a:t>(</a:t>
            </a:r>
            <a:r>
              <a:rPr lang="en-US" sz="1200" b="1" i="1" kern="1200" dirty="0">
                <a:solidFill>
                  <a:schemeClr val="tx1"/>
                </a:solidFill>
                <a:effectLst/>
                <a:latin typeface="+mn-lt"/>
                <a:ea typeface="+mn-ea"/>
                <a:cs typeface="+mn-cs"/>
              </a:rPr>
              <a:t>TAG</a:t>
            </a:r>
            <a:r>
              <a:rPr lang="en-US" dirty="0"/>
              <a:t>, </a:t>
            </a:r>
            <a:r>
              <a:rPr lang="en-US" sz="1200" b="1" kern="1200" dirty="0">
                <a:solidFill>
                  <a:schemeClr val="tx1"/>
                </a:solidFill>
                <a:effectLst/>
                <a:latin typeface="+mn-lt"/>
                <a:ea typeface="+mn-ea"/>
                <a:cs typeface="+mn-cs"/>
              </a:rPr>
              <a:t>"Blue Target=%s"</a:t>
            </a:r>
            <a:r>
              <a:rPr lang="en-US" dirty="0"/>
              <a:t>, format(</a:t>
            </a:r>
            <a:r>
              <a:rPr lang="en-US" dirty="0" err="1"/>
              <a:t>blueTargetLocationOnField</a:t>
            </a:r>
            <a:r>
              <a:rPr lang="en-US" dirty="0"/>
              <a:t>));</a:t>
            </a:r>
            <a:br>
              <a:rPr lang="en-US" dirty="0"/>
            </a:b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Create a transformation matrix describing where the phone is on the robot. Here, we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put the phone on the right hand side of the robot with the screen facing in (see our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choice of BACK camera above) and in landscape mode. Starting from alignment between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robot's and phone's axes, this is a rotation of -90deg along the Y axis.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When determining whether a rotation is positive or negative, consider yourself as looking</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down the (positive) axis of rotation from the positive towards the origin. Positive rotations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are then CCW, and negative rotations CW. An example: consider looking down the positive Z</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axis towards the origin. A positive rotation about Z (</a:t>
            </a:r>
            <a:r>
              <a:rPr lang="en-US" sz="1200" i="1" kern="1200" dirty="0" err="1">
                <a:solidFill>
                  <a:schemeClr val="tx1"/>
                </a:solidFill>
                <a:effectLst/>
                <a:latin typeface="+mn-lt"/>
                <a:ea typeface="+mn-ea"/>
                <a:cs typeface="+mn-cs"/>
              </a:rPr>
              <a:t>ie</a:t>
            </a:r>
            <a:r>
              <a:rPr lang="en-US" sz="1200" i="1" kern="1200" dirty="0">
                <a:solidFill>
                  <a:schemeClr val="tx1"/>
                </a:solidFill>
                <a:effectLst/>
                <a:latin typeface="+mn-lt"/>
                <a:ea typeface="+mn-ea"/>
                <a:cs typeface="+mn-cs"/>
              </a:rPr>
              <a:t>: a rotation parallel to the </a:t>
            </a:r>
            <a:r>
              <a:rPr lang="en-US" sz="1200" i="1" kern="1200" dirty="0" err="1">
                <a:solidFill>
                  <a:schemeClr val="tx1"/>
                </a:solidFill>
                <a:effectLst/>
                <a:latin typeface="+mn-lt"/>
                <a:ea typeface="+mn-ea"/>
                <a:cs typeface="+mn-cs"/>
              </a:rPr>
              <a:t>the</a:t>
            </a:r>
            <a:r>
              <a:rPr lang="en-US" sz="1200" i="1" kern="1200" dirty="0">
                <a:solidFill>
                  <a:schemeClr val="tx1"/>
                </a:solidFill>
                <a:effectLst/>
                <a:latin typeface="+mn-lt"/>
                <a:ea typeface="+mn-ea"/>
                <a:cs typeface="+mn-cs"/>
              </a:rPr>
              <a:t> X-Y</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plane) is then CCW, as one would normally expect from the usual classic 2D geometry.</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OpenGLMatrix</a:t>
            </a:r>
            <a:r>
              <a:rPr lang="en-US" dirty="0"/>
              <a:t> </a:t>
            </a:r>
            <a:r>
              <a:rPr lang="en-US" dirty="0" err="1"/>
              <a:t>phoneLocationOnRobot</a:t>
            </a:r>
            <a:r>
              <a:rPr lang="en-US" dirty="0"/>
              <a:t> = </a:t>
            </a:r>
            <a:r>
              <a:rPr lang="en-US" dirty="0" err="1"/>
              <a:t>OpenGLMatrix</a:t>
            </a:r>
            <a:br>
              <a:rPr lang="en-US" dirty="0"/>
            </a:br>
            <a:r>
              <a:rPr lang="en-US" dirty="0"/>
              <a:t>                .</a:t>
            </a:r>
            <a:r>
              <a:rPr lang="en-US" i="1" dirty="0">
                <a:effectLst/>
              </a:rPr>
              <a:t>translation</a:t>
            </a:r>
            <a:r>
              <a:rPr lang="en-US" dirty="0"/>
              <a:t>(</a:t>
            </a:r>
            <a:r>
              <a:rPr lang="en-US" dirty="0" err="1"/>
              <a:t>mmBotWidth</a:t>
            </a:r>
            <a:r>
              <a:rPr lang="en-US" dirty="0"/>
              <a:t>/</a:t>
            </a:r>
            <a:r>
              <a:rPr lang="en-US" sz="1200" kern="1200" dirty="0">
                <a:solidFill>
                  <a:schemeClr val="tx1"/>
                </a:solidFill>
                <a:effectLst/>
                <a:latin typeface="+mn-lt"/>
                <a:ea typeface="+mn-ea"/>
                <a:cs typeface="+mn-cs"/>
              </a:rPr>
              <a:t>2</a:t>
            </a:r>
            <a:r>
              <a:rPr lang="en-US" dirty="0"/>
              <a:t>,</a:t>
            </a:r>
            <a:r>
              <a:rPr lang="en-US" sz="1200" kern="1200" dirty="0">
                <a:solidFill>
                  <a:schemeClr val="tx1"/>
                </a:solidFill>
                <a:effectLst/>
                <a:latin typeface="+mn-lt"/>
                <a:ea typeface="+mn-ea"/>
                <a:cs typeface="+mn-cs"/>
              </a:rPr>
              <a:t>0</a:t>
            </a:r>
            <a:r>
              <a:rPr lang="en-US" dirty="0"/>
              <a:t>,</a:t>
            </a:r>
            <a:r>
              <a:rPr lang="en-US" sz="1200" kern="1200" dirty="0">
                <a:solidFill>
                  <a:schemeClr val="tx1"/>
                </a:solidFill>
                <a:effectLst/>
                <a:latin typeface="+mn-lt"/>
                <a:ea typeface="+mn-ea"/>
                <a:cs typeface="+mn-cs"/>
              </a:rPr>
              <a:t>0</a:t>
            </a:r>
            <a:r>
              <a:rPr lang="en-US" dirty="0"/>
              <a:t>)</a:t>
            </a:r>
            <a:br>
              <a:rPr lang="en-US" dirty="0"/>
            </a:br>
            <a:r>
              <a:rPr lang="en-US" dirty="0"/>
              <a:t>                .multiplied(</a:t>
            </a:r>
            <a:r>
              <a:rPr lang="en-US" dirty="0" err="1"/>
              <a:t>Orientation.</a:t>
            </a:r>
            <a:r>
              <a:rPr lang="en-US" i="1" dirty="0" err="1">
                <a:effectLst/>
              </a:rPr>
              <a:t>getRotationMatrix</a:t>
            </a:r>
            <a:r>
              <a:rPr lang="en-US" dirty="0"/>
              <a:t>(</a:t>
            </a:r>
            <a:br>
              <a:rPr lang="en-US" dirty="0"/>
            </a:br>
            <a:r>
              <a:rPr lang="en-US" dirty="0"/>
              <a:t>                        </a:t>
            </a:r>
            <a:r>
              <a:rPr lang="en-US" dirty="0" err="1"/>
              <a:t>AxesReference.</a:t>
            </a:r>
            <a:r>
              <a:rPr lang="en-US" sz="1200" b="1" i="1" kern="1200" dirty="0" err="1">
                <a:solidFill>
                  <a:schemeClr val="tx1"/>
                </a:solidFill>
                <a:effectLst/>
                <a:latin typeface="+mn-lt"/>
                <a:ea typeface="+mn-ea"/>
                <a:cs typeface="+mn-cs"/>
              </a:rPr>
              <a:t>EXTRINSIC</a:t>
            </a:r>
            <a:r>
              <a:rPr lang="en-US" dirty="0"/>
              <a:t>, </a:t>
            </a:r>
            <a:r>
              <a:rPr lang="en-US" dirty="0" err="1"/>
              <a:t>AxesOrder.</a:t>
            </a:r>
            <a:r>
              <a:rPr lang="en-US" sz="1200" b="1" i="1" kern="1200" dirty="0" err="1">
                <a:solidFill>
                  <a:schemeClr val="tx1"/>
                </a:solidFill>
                <a:effectLst/>
                <a:latin typeface="+mn-lt"/>
                <a:ea typeface="+mn-ea"/>
                <a:cs typeface="+mn-cs"/>
              </a:rPr>
              <a:t>YZY</a:t>
            </a:r>
            <a:r>
              <a:rPr lang="en-US" dirty="0"/>
              <a:t>,</a:t>
            </a:r>
            <a:br>
              <a:rPr lang="en-US" dirty="0"/>
            </a:br>
            <a:r>
              <a:rPr lang="en-US" dirty="0"/>
              <a:t>                        </a:t>
            </a:r>
            <a:r>
              <a:rPr lang="en-US" dirty="0" err="1"/>
              <a:t>AngleUnit.</a:t>
            </a:r>
            <a:r>
              <a:rPr lang="en-US" sz="1200" b="1" i="1" kern="1200" dirty="0" err="1">
                <a:solidFill>
                  <a:schemeClr val="tx1"/>
                </a:solidFill>
                <a:effectLst/>
                <a:latin typeface="+mn-lt"/>
                <a:ea typeface="+mn-ea"/>
                <a:cs typeface="+mn-cs"/>
              </a:rPr>
              <a:t>DEGREES</a:t>
            </a:r>
            <a:r>
              <a:rPr lang="en-US" dirty="0"/>
              <a:t>, -</a:t>
            </a:r>
            <a:r>
              <a:rPr lang="en-US" sz="1200" kern="1200" dirty="0">
                <a:solidFill>
                  <a:schemeClr val="tx1"/>
                </a:solidFill>
                <a:effectLst/>
                <a:latin typeface="+mn-lt"/>
                <a:ea typeface="+mn-ea"/>
                <a:cs typeface="+mn-cs"/>
              </a:rPr>
              <a:t>90</a:t>
            </a:r>
            <a:r>
              <a:rPr lang="en-US" dirty="0"/>
              <a:t>, </a:t>
            </a:r>
            <a:r>
              <a:rPr lang="en-US" sz="1200" kern="1200" dirty="0">
                <a:solidFill>
                  <a:schemeClr val="tx1"/>
                </a:solidFill>
                <a:effectLst/>
                <a:latin typeface="+mn-lt"/>
                <a:ea typeface="+mn-ea"/>
                <a:cs typeface="+mn-cs"/>
              </a:rPr>
              <a:t>0</a:t>
            </a:r>
            <a:r>
              <a:rPr lang="en-US" dirty="0"/>
              <a:t>, </a:t>
            </a:r>
            <a:r>
              <a:rPr lang="en-US" sz="1200" kern="1200" dirty="0">
                <a:solidFill>
                  <a:schemeClr val="tx1"/>
                </a:solidFill>
                <a:effectLst/>
                <a:latin typeface="+mn-lt"/>
                <a:ea typeface="+mn-ea"/>
                <a:cs typeface="+mn-cs"/>
              </a:rPr>
              <a:t>0</a:t>
            </a:r>
            <a:r>
              <a:rPr lang="en-US" dirty="0"/>
              <a:t>));</a:t>
            </a:r>
            <a:br>
              <a:rPr lang="en-US" dirty="0"/>
            </a:br>
            <a:r>
              <a:rPr lang="en-US" dirty="0"/>
              <a:t>        </a:t>
            </a:r>
            <a:r>
              <a:rPr lang="en-US" dirty="0" err="1"/>
              <a:t>RobotLog.</a:t>
            </a:r>
            <a:r>
              <a:rPr lang="en-US" i="1" dirty="0" err="1">
                <a:effectLst/>
              </a:rPr>
              <a:t>ii</a:t>
            </a:r>
            <a:r>
              <a:rPr lang="en-US" dirty="0"/>
              <a:t>(</a:t>
            </a:r>
            <a:r>
              <a:rPr lang="en-US" sz="1200" b="1" i="1" kern="1200" dirty="0">
                <a:solidFill>
                  <a:schemeClr val="tx1"/>
                </a:solidFill>
                <a:effectLst/>
                <a:latin typeface="+mn-lt"/>
                <a:ea typeface="+mn-ea"/>
                <a:cs typeface="+mn-cs"/>
              </a:rPr>
              <a:t>TAG</a:t>
            </a:r>
            <a:r>
              <a:rPr lang="en-US" dirty="0"/>
              <a:t>, </a:t>
            </a:r>
            <a:r>
              <a:rPr lang="en-US" sz="1200" b="1" kern="1200" dirty="0">
                <a:solidFill>
                  <a:schemeClr val="tx1"/>
                </a:solidFill>
                <a:effectLst/>
                <a:latin typeface="+mn-lt"/>
                <a:ea typeface="+mn-ea"/>
                <a:cs typeface="+mn-cs"/>
              </a:rPr>
              <a:t>"phone=%s"</a:t>
            </a:r>
            <a:r>
              <a:rPr lang="en-US" dirty="0"/>
              <a:t>, format(</a:t>
            </a:r>
            <a:r>
              <a:rPr lang="en-US" dirty="0" err="1"/>
              <a:t>phoneLocationOnRobot</a:t>
            </a:r>
            <a:r>
              <a:rPr lang="en-US" dirty="0"/>
              <a:t>));</a:t>
            </a:r>
            <a:br>
              <a:rPr lang="en-US" dirty="0"/>
            </a:b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Let the trackable listeners we care about know where the phone is. We know that each</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listener is a {</a:t>
            </a:r>
            <a:r>
              <a:rPr lang="en-US" sz="1200" b="1" i="1" kern="1200" dirty="0">
                <a:solidFill>
                  <a:schemeClr val="tx1"/>
                </a:solidFill>
                <a:effectLst/>
                <a:latin typeface="+mn-lt"/>
                <a:ea typeface="+mn-ea"/>
                <a:cs typeface="+mn-cs"/>
              </a:rPr>
              <a:t>@link </a:t>
            </a:r>
            <a:r>
              <a:rPr lang="en-US" sz="1200" i="1" kern="1200" dirty="0">
                <a:solidFill>
                  <a:schemeClr val="tx1"/>
                </a:solidFill>
                <a:effectLst/>
                <a:latin typeface="+mn-lt"/>
                <a:ea typeface="+mn-ea"/>
                <a:cs typeface="+mn-cs"/>
              </a:rPr>
              <a:t>VuforiaTrackableDefaultListener} and can so safely cast because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we have not ourselves installed a listener of a different type.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a:t>((VuforiaTrackableDefaultListener)</a:t>
            </a:r>
            <a:r>
              <a:rPr lang="en-US" dirty="0" err="1"/>
              <a:t>redTarget.getListener</a:t>
            </a:r>
            <a:r>
              <a:rPr lang="en-US" dirty="0"/>
              <a:t>()).</a:t>
            </a:r>
            <a:r>
              <a:rPr lang="en-US" dirty="0" err="1"/>
              <a:t>setPhoneInformation</a:t>
            </a:r>
            <a:r>
              <a:rPr lang="en-US" dirty="0"/>
              <a:t>(</a:t>
            </a:r>
            <a:r>
              <a:rPr lang="en-US" dirty="0" err="1"/>
              <a:t>phoneLocationOnRobot</a:t>
            </a:r>
            <a:r>
              <a:rPr lang="en-US" dirty="0"/>
              <a:t>, </a:t>
            </a:r>
            <a:r>
              <a:rPr lang="en-US" dirty="0" err="1"/>
              <a:t>parameters.</a:t>
            </a:r>
            <a:r>
              <a:rPr lang="en-US" sz="1200" b="1" kern="1200" dirty="0" err="1">
                <a:solidFill>
                  <a:schemeClr val="tx1"/>
                </a:solidFill>
                <a:effectLst/>
                <a:latin typeface="+mn-lt"/>
                <a:ea typeface="+mn-ea"/>
                <a:cs typeface="+mn-cs"/>
              </a:rPr>
              <a:t>cameraDirection</a:t>
            </a:r>
            <a:r>
              <a:rPr lang="en-US" dirty="0"/>
              <a:t>);</a:t>
            </a:r>
            <a:br>
              <a:rPr lang="en-US" dirty="0"/>
            </a:br>
            <a:r>
              <a:rPr lang="en-US" dirty="0"/>
              <a:t>        ((VuforiaTrackableDefaultListener)</a:t>
            </a:r>
            <a:r>
              <a:rPr lang="en-US" dirty="0" err="1"/>
              <a:t>blueTarget.getListener</a:t>
            </a:r>
            <a:r>
              <a:rPr lang="en-US" dirty="0"/>
              <a:t>()).</a:t>
            </a:r>
            <a:r>
              <a:rPr lang="en-US" dirty="0" err="1"/>
              <a:t>setPhoneInformation</a:t>
            </a:r>
            <a:r>
              <a:rPr lang="en-US" dirty="0"/>
              <a:t>(</a:t>
            </a:r>
            <a:r>
              <a:rPr lang="en-US" dirty="0" err="1"/>
              <a:t>phoneLocationOnRobot</a:t>
            </a:r>
            <a:r>
              <a:rPr lang="en-US" dirty="0"/>
              <a:t>, </a:t>
            </a:r>
            <a:r>
              <a:rPr lang="en-US" dirty="0" err="1"/>
              <a:t>parameters.</a:t>
            </a:r>
            <a:r>
              <a:rPr lang="en-US" sz="1200" b="1" kern="1200" dirty="0" err="1">
                <a:solidFill>
                  <a:schemeClr val="tx1"/>
                </a:solidFill>
                <a:effectLst/>
                <a:latin typeface="+mn-lt"/>
                <a:ea typeface="+mn-ea"/>
                <a:cs typeface="+mn-cs"/>
              </a:rPr>
              <a:t>cameraDirection</a:t>
            </a:r>
            <a:r>
              <a:rPr lang="en-US" dirty="0"/>
              <a:t>);</a:t>
            </a:r>
            <a:br>
              <a:rPr lang="en-US" dirty="0"/>
            </a:b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 brief tutorial: here's how all the math is going to work:</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C = </a:t>
            </a:r>
            <a:r>
              <a:rPr lang="en-US" sz="1200" i="1" kern="1200" dirty="0" err="1">
                <a:solidFill>
                  <a:schemeClr val="tx1"/>
                </a:solidFill>
                <a:effectLst/>
                <a:latin typeface="+mn-lt"/>
                <a:ea typeface="+mn-ea"/>
                <a:cs typeface="+mn-cs"/>
              </a:rPr>
              <a:t>phoneLocationOnRobot</a:t>
            </a:r>
            <a:r>
              <a:rPr lang="en-US" sz="1200" i="1" kern="1200" dirty="0">
                <a:solidFill>
                  <a:schemeClr val="tx1"/>
                </a:solidFill>
                <a:effectLst/>
                <a:latin typeface="+mn-lt"/>
                <a:ea typeface="+mn-ea"/>
                <a:cs typeface="+mn-cs"/>
              </a:rPr>
              <a:t>  maps   phone </a:t>
            </a:r>
            <a:r>
              <a:rPr lang="en-US" sz="1200" i="1" kern="1200" dirty="0" err="1">
                <a:solidFill>
                  <a:schemeClr val="tx1"/>
                </a:solidFill>
                <a:effectLst/>
                <a:latin typeface="+mn-lt"/>
                <a:ea typeface="+mn-ea"/>
                <a:cs typeface="+mn-cs"/>
              </a:rPr>
              <a:t>coords</a:t>
            </a:r>
            <a:r>
              <a:rPr lang="en-US" sz="1200" i="1" kern="1200" dirty="0">
                <a:solidFill>
                  <a:schemeClr val="tx1"/>
                </a:solidFill>
                <a:effectLst/>
                <a:latin typeface="+mn-lt"/>
                <a:ea typeface="+mn-ea"/>
                <a:cs typeface="+mn-cs"/>
              </a:rPr>
              <a:t> -&gt; robot </a:t>
            </a:r>
            <a:r>
              <a:rPr lang="en-US" sz="1200" i="1" kern="1200" dirty="0" err="1">
                <a:solidFill>
                  <a:schemeClr val="tx1"/>
                </a:solidFill>
                <a:effectLst/>
                <a:latin typeface="+mn-lt"/>
                <a:ea typeface="+mn-ea"/>
                <a:cs typeface="+mn-cs"/>
              </a:rPr>
              <a:t>coords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 = </a:t>
            </a:r>
            <a:r>
              <a:rPr lang="en-US" sz="1200" i="1" kern="1200" dirty="0" err="1">
                <a:solidFill>
                  <a:schemeClr val="tx1"/>
                </a:solidFill>
                <a:effectLst/>
                <a:latin typeface="+mn-lt"/>
                <a:ea typeface="+mn-ea"/>
                <a:cs typeface="+mn-cs"/>
              </a:rPr>
              <a:t>tracker.getPose</a:t>
            </a:r>
            <a:r>
              <a:rPr lang="en-US" sz="1200" i="1" kern="1200" dirty="0">
                <a:solidFill>
                  <a:schemeClr val="tx1"/>
                </a:solidFill>
                <a:effectLst/>
                <a:latin typeface="+mn-lt"/>
                <a:ea typeface="+mn-ea"/>
                <a:cs typeface="+mn-cs"/>
              </a:rPr>
              <a:t>()     maps   image target </a:t>
            </a:r>
            <a:r>
              <a:rPr lang="en-US" sz="1200" i="1" kern="1200" dirty="0" err="1">
                <a:solidFill>
                  <a:schemeClr val="tx1"/>
                </a:solidFill>
                <a:effectLst/>
                <a:latin typeface="+mn-lt"/>
                <a:ea typeface="+mn-ea"/>
                <a:cs typeface="+mn-cs"/>
              </a:rPr>
              <a:t>coords</a:t>
            </a:r>
            <a:r>
              <a:rPr lang="en-US" sz="1200" i="1" kern="1200" dirty="0">
                <a:solidFill>
                  <a:schemeClr val="tx1"/>
                </a:solidFill>
                <a:effectLst/>
                <a:latin typeface="+mn-lt"/>
                <a:ea typeface="+mn-ea"/>
                <a:cs typeface="+mn-cs"/>
              </a:rPr>
              <a:t> -&gt; phone </a:t>
            </a:r>
            <a:r>
              <a:rPr lang="en-US" sz="1200" i="1" kern="1200" dirty="0" err="1">
                <a:solidFill>
                  <a:schemeClr val="tx1"/>
                </a:solidFill>
                <a:effectLst/>
                <a:latin typeface="+mn-lt"/>
                <a:ea typeface="+mn-ea"/>
                <a:cs typeface="+mn-cs"/>
              </a:rPr>
              <a:t>coords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 = </a:t>
            </a:r>
            <a:r>
              <a:rPr lang="en-US" sz="1200" i="1" kern="1200" dirty="0" err="1">
                <a:solidFill>
                  <a:schemeClr val="tx1"/>
                </a:solidFill>
                <a:effectLst/>
                <a:latin typeface="+mn-lt"/>
                <a:ea typeface="+mn-ea"/>
                <a:cs typeface="+mn-cs"/>
              </a:rPr>
              <a:t>redTargetLocationOnField</a:t>
            </a:r>
            <a:r>
              <a:rPr lang="en-US" sz="1200" i="1" kern="1200" dirty="0">
                <a:solidFill>
                  <a:schemeClr val="tx1"/>
                </a:solidFill>
                <a:effectLst/>
                <a:latin typeface="+mn-lt"/>
                <a:ea typeface="+mn-ea"/>
                <a:cs typeface="+mn-cs"/>
              </a:rPr>
              <a:t> maps   image target </a:t>
            </a:r>
            <a:r>
              <a:rPr lang="en-US" sz="1200" i="1" kern="1200" dirty="0" err="1">
                <a:solidFill>
                  <a:schemeClr val="tx1"/>
                </a:solidFill>
                <a:effectLst/>
                <a:latin typeface="+mn-lt"/>
                <a:ea typeface="+mn-ea"/>
                <a:cs typeface="+mn-cs"/>
              </a:rPr>
              <a:t>coords</a:t>
            </a:r>
            <a:r>
              <a:rPr lang="en-US" sz="1200" i="1" kern="1200" dirty="0">
                <a:solidFill>
                  <a:schemeClr val="tx1"/>
                </a:solidFill>
                <a:effectLst/>
                <a:latin typeface="+mn-lt"/>
                <a:ea typeface="+mn-ea"/>
                <a:cs typeface="+mn-cs"/>
              </a:rPr>
              <a:t> -&gt; field </a:t>
            </a:r>
            <a:r>
              <a:rPr lang="en-US" sz="1200" i="1" kern="1200" dirty="0" err="1">
                <a:solidFill>
                  <a:schemeClr val="tx1"/>
                </a:solidFill>
                <a:effectLst/>
                <a:latin typeface="+mn-lt"/>
                <a:ea typeface="+mn-ea"/>
                <a:cs typeface="+mn-cs"/>
              </a:rPr>
              <a:t>coords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So</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i="1" kern="1200" dirty="0" err="1">
                <a:solidFill>
                  <a:schemeClr val="tx1"/>
                </a:solidFill>
                <a:effectLst/>
                <a:latin typeface="+mn-lt"/>
                <a:ea typeface="+mn-ea"/>
                <a:cs typeface="+mn-cs"/>
              </a:rPr>
              <a:t>C.inverted</a:t>
            </a:r>
            <a:r>
              <a:rPr lang="en-US" sz="1200" i="1" kern="1200" dirty="0">
                <a:solidFill>
                  <a:schemeClr val="tx1"/>
                </a:solidFill>
                <a:effectLst/>
                <a:latin typeface="+mn-lt"/>
                <a:ea typeface="+mn-ea"/>
                <a:cs typeface="+mn-cs"/>
              </a:rPr>
              <a:t>()              maps   robot </a:t>
            </a:r>
            <a:r>
              <a:rPr lang="en-US" sz="1200" i="1" kern="1200" dirty="0" err="1">
                <a:solidFill>
                  <a:schemeClr val="tx1"/>
                </a:solidFill>
                <a:effectLst/>
                <a:latin typeface="+mn-lt"/>
                <a:ea typeface="+mn-ea"/>
                <a:cs typeface="+mn-cs"/>
              </a:rPr>
              <a:t>coords</a:t>
            </a:r>
            <a:r>
              <a:rPr lang="en-US" sz="1200" i="1" kern="1200" dirty="0">
                <a:solidFill>
                  <a:schemeClr val="tx1"/>
                </a:solidFill>
                <a:effectLst/>
                <a:latin typeface="+mn-lt"/>
                <a:ea typeface="+mn-ea"/>
                <a:cs typeface="+mn-cs"/>
              </a:rPr>
              <a:t> -&gt; phone </a:t>
            </a:r>
            <a:r>
              <a:rPr lang="en-US" sz="1200" i="1" kern="1200" dirty="0" err="1">
                <a:solidFill>
                  <a:schemeClr val="tx1"/>
                </a:solidFill>
                <a:effectLst/>
                <a:latin typeface="+mn-lt"/>
                <a:ea typeface="+mn-ea"/>
                <a:cs typeface="+mn-cs"/>
              </a:rPr>
              <a:t>coords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i="1" kern="1200" dirty="0" err="1">
                <a:solidFill>
                  <a:schemeClr val="tx1"/>
                </a:solidFill>
                <a:effectLst/>
                <a:latin typeface="+mn-lt"/>
                <a:ea typeface="+mn-ea"/>
                <a:cs typeface="+mn-cs"/>
              </a:rPr>
              <a:t>P.inverted</a:t>
            </a:r>
            <a:r>
              <a:rPr lang="en-US" sz="1200" i="1" kern="1200" dirty="0">
                <a:solidFill>
                  <a:schemeClr val="tx1"/>
                </a:solidFill>
                <a:effectLst/>
                <a:latin typeface="+mn-lt"/>
                <a:ea typeface="+mn-ea"/>
                <a:cs typeface="+mn-cs"/>
              </a:rPr>
              <a:t>()              maps   phone </a:t>
            </a:r>
            <a:r>
              <a:rPr lang="en-US" sz="1200" i="1" kern="1200" dirty="0" err="1">
                <a:solidFill>
                  <a:schemeClr val="tx1"/>
                </a:solidFill>
                <a:effectLst/>
                <a:latin typeface="+mn-lt"/>
                <a:ea typeface="+mn-ea"/>
                <a:cs typeface="+mn-cs"/>
              </a:rPr>
              <a:t>coords</a:t>
            </a:r>
            <a:r>
              <a:rPr lang="en-US" sz="1200" i="1" kern="1200" dirty="0">
                <a:solidFill>
                  <a:schemeClr val="tx1"/>
                </a:solidFill>
                <a:effectLst/>
                <a:latin typeface="+mn-lt"/>
                <a:ea typeface="+mn-ea"/>
                <a:cs typeface="+mn-cs"/>
              </a:rPr>
              <a:t> -&gt; </a:t>
            </a:r>
            <a:r>
              <a:rPr lang="en-US" sz="1200" i="1" kern="1200" dirty="0" err="1">
                <a:solidFill>
                  <a:schemeClr val="tx1"/>
                </a:solidFill>
                <a:effectLst/>
                <a:latin typeface="+mn-lt"/>
                <a:ea typeface="+mn-ea"/>
                <a:cs typeface="+mn-cs"/>
              </a:rPr>
              <a:t>imageTarget</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coords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Putting that all together,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L x </a:t>
            </a:r>
            <a:r>
              <a:rPr lang="en-US" sz="1200" i="1" kern="1200" dirty="0" err="1">
                <a:solidFill>
                  <a:schemeClr val="tx1"/>
                </a:solidFill>
                <a:effectLst/>
                <a:latin typeface="+mn-lt"/>
                <a:ea typeface="+mn-ea"/>
                <a:cs typeface="+mn-cs"/>
              </a:rPr>
              <a:t>P.inverted</a:t>
            </a:r>
            <a:r>
              <a:rPr lang="en-US" sz="1200" i="1" kern="1200" dirty="0">
                <a:solidFill>
                  <a:schemeClr val="tx1"/>
                </a:solidFill>
                <a:effectLst/>
                <a:latin typeface="+mn-lt"/>
                <a:ea typeface="+mn-ea"/>
                <a:cs typeface="+mn-cs"/>
              </a:rPr>
              <a:t>() x </a:t>
            </a:r>
            <a:r>
              <a:rPr lang="en-US" sz="1200" i="1" kern="1200" dirty="0" err="1">
                <a:solidFill>
                  <a:schemeClr val="tx1"/>
                </a:solidFill>
                <a:effectLst/>
                <a:latin typeface="+mn-lt"/>
                <a:ea typeface="+mn-ea"/>
                <a:cs typeface="+mn-cs"/>
              </a:rPr>
              <a:t>C.inverted</a:t>
            </a:r>
            <a:r>
              <a:rPr lang="en-US" sz="1200" i="1" kern="1200" dirty="0">
                <a:solidFill>
                  <a:schemeClr val="tx1"/>
                </a:solidFill>
                <a:effectLst/>
                <a:latin typeface="+mn-lt"/>
                <a:ea typeface="+mn-ea"/>
                <a:cs typeface="+mn-cs"/>
              </a:rPr>
              <a:t>() maps robot </a:t>
            </a:r>
            <a:r>
              <a:rPr lang="en-US" sz="1200" i="1" kern="1200" dirty="0" err="1">
                <a:solidFill>
                  <a:schemeClr val="tx1"/>
                </a:solidFill>
                <a:effectLst/>
                <a:latin typeface="+mn-lt"/>
                <a:ea typeface="+mn-ea"/>
                <a:cs typeface="+mn-cs"/>
              </a:rPr>
              <a:t>coords</a:t>
            </a:r>
            <a:r>
              <a:rPr lang="en-US" sz="1200" i="1" kern="1200" dirty="0">
                <a:solidFill>
                  <a:schemeClr val="tx1"/>
                </a:solidFill>
                <a:effectLst/>
                <a:latin typeface="+mn-lt"/>
                <a:ea typeface="+mn-ea"/>
                <a:cs typeface="+mn-cs"/>
              </a:rPr>
              <a:t> to field </a:t>
            </a:r>
            <a:r>
              <a:rPr lang="en-US" sz="1200" i="1" kern="1200" dirty="0" err="1">
                <a:solidFill>
                  <a:schemeClr val="tx1"/>
                </a:solidFill>
                <a:effectLst/>
                <a:latin typeface="+mn-lt"/>
                <a:ea typeface="+mn-ea"/>
                <a:cs typeface="+mn-cs"/>
              </a:rPr>
              <a:t>coords</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b="1" i="1" kern="1200" dirty="0">
                <a:solidFill>
                  <a:schemeClr val="tx1"/>
                </a:solidFill>
                <a:effectLst/>
                <a:latin typeface="+mn-lt"/>
                <a:ea typeface="+mn-ea"/>
                <a:cs typeface="+mn-cs"/>
              </a:rPr>
              <a:t>@see </a:t>
            </a:r>
            <a:r>
              <a:rPr lang="en-US" sz="1200" i="1" kern="1200" dirty="0" err="1">
                <a:solidFill>
                  <a:schemeClr val="tx1"/>
                </a:solidFill>
                <a:effectLst/>
                <a:latin typeface="+mn-lt"/>
                <a:ea typeface="+mn-ea"/>
                <a:cs typeface="+mn-cs"/>
              </a:rPr>
              <a:t>VuforiaTrackableDefaultListener#getRobotLocation</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Wait for the game to begin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telemetry</a:t>
            </a:r>
            <a:r>
              <a:rPr lang="en-US" dirty="0" err="1"/>
              <a:t>.addData</a:t>
            </a:r>
            <a:r>
              <a:rPr lang="en-US" dirty="0"/>
              <a:t>(</a:t>
            </a:r>
            <a:r>
              <a:rPr lang="en-US" sz="1200" b="1" kern="1200" dirty="0">
                <a:solidFill>
                  <a:schemeClr val="tx1"/>
                </a:solidFill>
                <a:effectLst/>
                <a:latin typeface="+mn-lt"/>
                <a:ea typeface="+mn-ea"/>
                <a:cs typeface="+mn-cs"/>
              </a:rPr>
              <a:t>"&gt;"</a:t>
            </a:r>
            <a:r>
              <a:rPr lang="en-US" dirty="0"/>
              <a:t>, </a:t>
            </a:r>
            <a:r>
              <a:rPr lang="en-US" sz="1200" b="1" kern="1200" dirty="0">
                <a:solidFill>
                  <a:schemeClr val="tx1"/>
                </a:solidFill>
                <a:effectLst/>
                <a:latin typeface="+mn-lt"/>
                <a:ea typeface="+mn-ea"/>
                <a:cs typeface="+mn-cs"/>
              </a:rPr>
              <a:t>"Press Play to start tracking"</a:t>
            </a:r>
            <a:r>
              <a:rPr lang="en-US" dirty="0"/>
              <a:t>);</a:t>
            </a:r>
            <a:br>
              <a:rPr lang="en-US" dirty="0"/>
            </a:br>
            <a:r>
              <a:rPr lang="en-US" dirty="0"/>
              <a:t>        </a:t>
            </a:r>
            <a:r>
              <a:rPr lang="en-US" sz="1200" b="1" kern="1200" dirty="0" err="1">
                <a:solidFill>
                  <a:schemeClr val="tx1"/>
                </a:solidFill>
                <a:effectLst/>
                <a:latin typeface="+mn-lt"/>
                <a:ea typeface="+mn-ea"/>
                <a:cs typeface="+mn-cs"/>
              </a:rPr>
              <a:t>telemetry</a:t>
            </a:r>
            <a:r>
              <a:rPr lang="en-US" dirty="0" err="1"/>
              <a:t>.update</a:t>
            </a:r>
            <a:r>
              <a:rPr lang="en-US" dirty="0"/>
              <a:t>();</a:t>
            </a:r>
            <a:br>
              <a:rPr lang="en-US" dirty="0"/>
            </a:br>
            <a:r>
              <a:rPr lang="en-US" dirty="0"/>
              <a:t>        </a:t>
            </a:r>
            <a:r>
              <a:rPr lang="en-US" dirty="0" err="1"/>
              <a:t>waitForStart</a:t>
            </a:r>
            <a:r>
              <a:rPr lang="en-US" dirty="0"/>
              <a:t>();</a:t>
            </a:r>
            <a:br>
              <a:rPr lang="en-US" dirty="0"/>
            </a:br>
            <a:br>
              <a:rPr lang="en-US" dirty="0"/>
            </a:br>
            <a:r>
              <a:rPr lang="en-US" dirty="0"/>
              <a:t>        </a:t>
            </a:r>
            <a:r>
              <a:rPr lang="en-US" sz="1200" i="1" kern="1200" dirty="0">
                <a:solidFill>
                  <a:schemeClr val="tx1"/>
                </a:solidFill>
                <a:effectLst/>
                <a:latin typeface="+mn-lt"/>
                <a:ea typeface="+mn-ea"/>
                <a:cs typeface="+mn-cs"/>
              </a:rPr>
              <a:t>/** Start tracking the data sets we care about.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stonesAndChips.activate</a:t>
            </a:r>
            <a:r>
              <a:rPr lang="en-US" dirty="0"/>
              <a:t>();</a:t>
            </a:r>
            <a:br>
              <a:rPr lang="en-US" dirty="0"/>
            </a:br>
            <a:br>
              <a:rPr lang="en-US" dirty="0"/>
            </a:br>
            <a:r>
              <a:rPr lang="en-US" dirty="0"/>
              <a:t>        </a:t>
            </a:r>
            <a:r>
              <a:rPr lang="en-US" sz="1200" b="1" kern="1200" dirty="0">
                <a:solidFill>
                  <a:schemeClr val="tx1"/>
                </a:solidFill>
                <a:effectLst/>
                <a:latin typeface="+mn-lt"/>
                <a:ea typeface="+mn-ea"/>
                <a:cs typeface="+mn-cs"/>
              </a:rPr>
              <a:t>while </a:t>
            </a:r>
            <a:r>
              <a:rPr lang="en-US" dirty="0"/>
              <a:t>(</a:t>
            </a:r>
            <a:r>
              <a:rPr lang="en-US" dirty="0" err="1"/>
              <a:t>opModeIsActive</a:t>
            </a:r>
            <a:r>
              <a:rPr lang="en-US" dirty="0"/>
              <a:t>()) {</a:t>
            </a:r>
            <a:br>
              <a:rPr lang="en-US" dirty="0"/>
            </a:br>
            <a:br>
              <a:rPr lang="en-US" dirty="0"/>
            </a:br>
            <a:r>
              <a:rPr lang="en-US" dirty="0"/>
              <a:t>            </a:t>
            </a:r>
            <a:r>
              <a:rPr lang="en-US" sz="1200" b="1" kern="1200" dirty="0">
                <a:solidFill>
                  <a:schemeClr val="tx1"/>
                </a:solidFill>
                <a:effectLst/>
                <a:latin typeface="+mn-lt"/>
                <a:ea typeface="+mn-ea"/>
                <a:cs typeface="+mn-cs"/>
              </a:rPr>
              <a:t>for </a:t>
            </a:r>
            <a:r>
              <a:rPr lang="en-US" dirty="0"/>
              <a:t>(VuforiaTrackable trackable : </a:t>
            </a:r>
            <a:r>
              <a:rPr lang="en-US" dirty="0" err="1"/>
              <a:t>allTrackables</a:t>
            </a:r>
            <a:r>
              <a:rPr lang="en-US" dirty="0"/>
              <a:t>) {</a:t>
            </a: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i="1" kern="1200" dirty="0" err="1">
                <a:solidFill>
                  <a:schemeClr val="tx1"/>
                </a:solidFill>
                <a:effectLst/>
                <a:latin typeface="+mn-lt"/>
                <a:ea typeface="+mn-ea"/>
                <a:cs typeface="+mn-cs"/>
              </a:rPr>
              <a:t>getUpdatedRobotLocation</a:t>
            </a:r>
            <a:r>
              <a:rPr lang="en-US" sz="1200" i="1" kern="1200" dirty="0">
                <a:solidFill>
                  <a:schemeClr val="tx1"/>
                </a:solidFill>
                <a:effectLst/>
                <a:latin typeface="+mn-lt"/>
                <a:ea typeface="+mn-ea"/>
                <a:cs typeface="+mn-cs"/>
              </a:rPr>
              <a:t>() will return null if no new information is available since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last time that call was made, or if the trackable is not currently visible.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i="1" kern="1200" dirty="0" err="1">
                <a:solidFill>
                  <a:schemeClr val="tx1"/>
                </a:solidFill>
                <a:effectLst/>
                <a:latin typeface="+mn-lt"/>
                <a:ea typeface="+mn-ea"/>
                <a:cs typeface="+mn-cs"/>
              </a:rPr>
              <a:t>getRobotLocation</a:t>
            </a:r>
            <a:r>
              <a:rPr lang="en-US" sz="1200" i="1" kern="1200" dirty="0">
                <a:solidFill>
                  <a:schemeClr val="tx1"/>
                </a:solidFill>
                <a:effectLst/>
                <a:latin typeface="+mn-lt"/>
                <a:ea typeface="+mn-ea"/>
                <a:cs typeface="+mn-cs"/>
              </a:rPr>
              <a:t>() will return null if the trackable is not currently visible.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telemetry</a:t>
            </a:r>
            <a:r>
              <a:rPr lang="en-US" dirty="0" err="1"/>
              <a:t>.addData</a:t>
            </a:r>
            <a:r>
              <a:rPr lang="en-US" dirty="0"/>
              <a:t>(</a:t>
            </a:r>
            <a:r>
              <a:rPr lang="en-US" dirty="0" err="1"/>
              <a:t>trackable.getName</a:t>
            </a:r>
            <a:r>
              <a:rPr lang="en-US" dirty="0"/>
              <a:t>(), ((VuforiaTrackableDefaultListener)</a:t>
            </a:r>
            <a:r>
              <a:rPr lang="en-US" dirty="0" err="1"/>
              <a:t>trackable.getListener</a:t>
            </a:r>
            <a:r>
              <a:rPr lang="en-US" dirty="0"/>
              <a:t>()).</a:t>
            </a:r>
            <a:r>
              <a:rPr lang="en-US" dirty="0" err="1"/>
              <a:t>isVisible</a:t>
            </a:r>
            <a:r>
              <a:rPr lang="en-US" dirty="0"/>
              <a:t>() ? </a:t>
            </a:r>
            <a:r>
              <a:rPr lang="en-US" sz="1200" b="1" kern="1200" dirty="0">
                <a:solidFill>
                  <a:schemeClr val="tx1"/>
                </a:solidFill>
                <a:effectLst/>
                <a:latin typeface="+mn-lt"/>
                <a:ea typeface="+mn-ea"/>
                <a:cs typeface="+mn-cs"/>
              </a:rPr>
              <a:t>"Visible" </a:t>
            </a:r>
            <a:r>
              <a:rPr lang="en-US" dirty="0"/>
              <a:t>: </a:t>
            </a:r>
            <a:r>
              <a:rPr lang="en-US" sz="1200" b="1" kern="1200" dirty="0">
                <a:solidFill>
                  <a:schemeClr val="tx1"/>
                </a:solidFill>
                <a:effectLst/>
                <a:latin typeface="+mn-lt"/>
                <a:ea typeface="+mn-ea"/>
                <a:cs typeface="+mn-cs"/>
              </a:rPr>
              <a:t>"Not Visible"</a:t>
            </a: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err="1"/>
              <a:t>OpenGLMatrix</a:t>
            </a:r>
            <a:r>
              <a:rPr lang="en-US" dirty="0"/>
              <a:t> </a:t>
            </a:r>
            <a:r>
              <a:rPr lang="en-US" dirty="0" err="1"/>
              <a:t>robotLocationTransform</a:t>
            </a:r>
            <a:r>
              <a:rPr lang="en-US" dirty="0"/>
              <a:t> = ((VuforiaTrackableDefaultListener)</a:t>
            </a:r>
            <a:r>
              <a:rPr lang="en-US" dirty="0" err="1"/>
              <a:t>trackable.getListener</a:t>
            </a:r>
            <a:r>
              <a:rPr lang="en-US" dirty="0"/>
              <a:t>()).</a:t>
            </a:r>
            <a:r>
              <a:rPr lang="en-US" dirty="0" err="1"/>
              <a:t>getUpdatedRobotLocation</a:t>
            </a:r>
            <a:r>
              <a:rPr lang="en-US" dirty="0"/>
              <a:t>();</a:t>
            </a:r>
            <a:br>
              <a:rPr lang="en-US" dirty="0"/>
            </a:br>
            <a:r>
              <a:rPr lang="en-US" dirty="0"/>
              <a:t>                </a:t>
            </a:r>
            <a:r>
              <a:rPr lang="en-US" sz="1200" b="1" kern="1200" dirty="0">
                <a:solidFill>
                  <a:schemeClr val="tx1"/>
                </a:solidFill>
                <a:effectLst/>
                <a:latin typeface="+mn-lt"/>
                <a:ea typeface="+mn-ea"/>
                <a:cs typeface="+mn-cs"/>
              </a:rPr>
              <a:t>if </a:t>
            </a:r>
            <a:r>
              <a:rPr lang="en-US" dirty="0"/>
              <a:t>(</a:t>
            </a:r>
            <a:r>
              <a:rPr lang="en-US" dirty="0" err="1"/>
              <a:t>robotLocationTransform</a:t>
            </a:r>
            <a:r>
              <a:rPr lang="en-US" dirty="0"/>
              <a:t> != </a:t>
            </a:r>
            <a:r>
              <a:rPr lang="en-US" sz="1200" b="1" kern="1200" dirty="0">
                <a:solidFill>
                  <a:schemeClr val="tx1"/>
                </a:solidFill>
                <a:effectLst/>
                <a:latin typeface="+mn-lt"/>
                <a:ea typeface="+mn-ea"/>
                <a:cs typeface="+mn-cs"/>
              </a:rPr>
              <a:t>null</a:t>
            </a:r>
            <a:r>
              <a:rPr lang="en-US" dirty="0"/>
              <a:t>) {</a:t>
            </a:r>
            <a:br>
              <a:rPr lang="en-US" dirty="0"/>
            </a:br>
            <a:r>
              <a:rPr lang="en-US" dirty="0"/>
              <a:t>                    </a:t>
            </a:r>
            <a:r>
              <a:rPr lang="en-US" sz="1200" b="1" kern="1200" dirty="0" err="1">
                <a:solidFill>
                  <a:schemeClr val="tx1"/>
                </a:solidFill>
                <a:effectLst/>
                <a:latin typeface="+mn-lt"/>
                <a:ea typeface="+mn-ea"/>
                <a:cs typeface="+mn-cs"/>
              </a:rPr>
              <a:t>lastLocation</a:t>
            </a:r>
            <a:r>
              <a:rPr lang="en-US" sz="1200" b="1" kern="1200" dirty="0">
                <a:solidFill>
                  <a:schemeClr val="tx1"/>
                </a:solidFill>
                <a:effectLst/>
                <a:latin typeface="+mn-lt"/>
                <a:ea typeface="+mn-ea"/>
                <a:cs typeface="+mn-cs"/>
              </a:rPr>
              <a:t> </a:t>
            </a:r>
            <a:r>
              <a:rPr lang="en-US" dirty="0"/>
              <a:t>= </a:t>
            </a:r>
            <a:r>
              <a:rPr lang="en-US" dirty="0" err="1"/>
              <a:t>robotLocationTransform</a:t>
            </a:r>
            <a:r>
              <a:rPr lang="en-US" dirty="0"/>
              <a:t>;</a:t>
            </a:r>
            <a:br>
              <a:rPr lang="en-US" dirty="0"/>
            </a:br>
            <a:r>
              <a:rPr lang="en-US" dirty="0"/>
              <a:t>                }</a:t>
            </a:r>
            <a:br>
              <a:rPr lang="en-US" dirty="0"/>
            </a:br>
            <a:r>
              <a:rPr lang="en-US" dirty="0"/>
              <a:t>            }</a:t>
            </a: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Provide feedback as to where the robot was last located (if we know).</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if </a:t>
            </a:r>
            <a:r>
              <a:rPr lang="en-US" dirty="0"/>
              <a:t>(</a:t>
            </a:r>
            <a:r>
              <a:rPr lang="en-US" sz="1200" b="1" kern="1200" dirty="0" err="1">
                <a:solidFill>
                  <a:schemeClr val="tx1"/>
                </a:solidFill>
                <a:effectLst/>
                <a:latin typeface="+mn-lt"/>
                <a:ea typeface="+mn-ea"/>
                <a:cs typeface="+mn-cs"/>
              </a:rPr>
              <a:t>lastLocation</a:t>
            </a:r>
            <a:r>
              <a:rPr lang="en-US" sz="1200" b="1" kern="1200" dirty="0">
                <a:solidFill>
                  <a:schemeClr val="tx1"/>
                </a:solidFill>
                <a:effectLst/>
                <a:latin typeface="+mn-lt"/>
                <a:ea typeface="+mn-ea"/>
                <a:cs typeface="+mn-cs"/>
              </a:rPr>
              <a:t> </a:t>
            </a:r>
            <a:r>
              <a:rPr lang="en-US" dirty="0"/>
              <a:t>!= </a:t>
            </a:r>
            <a:r>
              <a:rPr lang="en-US" sz="1200" b="1" kern="1200" dirty="0">
                <a:solidFill>
                  <a:schemeClr val="tx1"/>
                </a:solidFill>
                <a:effectLst/>
                <a:latin typeface="+mn-lt"/>
                <a:ea typeface="+mn-ea"/>
                <a:cs typeface="+mn-cs"/>
              </a:rPr>
              <a:t>null</a:t>
            </a:r>
            <a:r>
              <a:rPr lang="en-US" dirty="0"/>
              <a:t>) {</a:t>
            </a:r>
            <a:br>
              <a:rPr lang="en-US" dirty="0"/>
            </a:br>
            <a:r>
              <a:rPr lang="en-US" dirty="0"/>
              <a:t>                </a:t>
            </a:r>
            <a:r>
              <a:rPr lang="en-US" sz="1200" i="1"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RobotLog.vv</a:t>
            </a:r>
            <a:r>
              <a:rPr lang="en-US" sz="1200" i="1" kern="1200" dirty="0">
                <a:solidFill>
                  <a:schemeClr val="tx1"/>
                </a:solidFill>
                <a:effectLst/>
                <a:latin typeface="+mn-lt"/>
                <a:ea typeface="+mn-ea"/>
                <a:cs typeface="+mn-cs"/>
              </a:rPr>
              <a:t>(TAG, "robot=%s", format(</a:t>
            </a:r>
            <a:r>
              <a:rPr lang="en-US" sz="1200" i="1" kern="1200" dirty="0" err="1">
                <a:solidFill>
                  <a:schemeClr val="tx1"/>
                </a:solidFill>
                <a:effectLst/>
                <a:latin typeface="+mn-lt"/>
                <a:ea typeface="+mn-ea"/>
                <a:cs typeface="+mn-cs"/>
              </a:rPr>
              <a:t>lastLocation</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telemetry</a:t>
            </a:r>
            <a:r>
              <a:rPr lang="en-US" dirty="0" err="1"/>
              <a:t>.addData</a:t>
            </a:r>
            <a:r>
              <a:rPr lang="en-US" dirty="0"/>
              <a:t>(</a:t>
            </a:r>
            <a:r>
              <a:rPr lang="en-US" sz="1200" b="1" kern="1200" dirty="0">
                <a:solidFill>
                  <a:schemeClr val="tx1"/>
                </a:solidFill>
                <a:effectLst/>
                <a:latin typeface="+mn-lt"/>
                <a:ea typeface="+mn-ea"/>
                <a:cs typeface="+mn-cs"/>
              </a:rPr>
              <a:t>"</a:t>
            </a:r>
            <a:r>
              <a:rPr lang="en-US" sz="1200" b="1" kern="1200" dirty="0" err="1">
                <a:solidFill>
                  <a:schemeClr val="tx1"/>
                </a:solidFill>
                <a:effectLst/>
                <a:latin typeface="+mn-lt"/>
                <a:ea typeface="+mn-ea"/>
                <a:cs typeface="+mn-cs"/>
              </a:rPr>
              <a:t>Pos</a:t>
            </a:r>
            <a:r>
              <a:rPr lang="en-US" sz="1200" b="1" kern="1200" dirty="0">
                <a:solidFill>
                  <a:schemeClr val="tx1"/>
                </a:solidFill>
                <a:effectLst/>
                <a:latin typeface="+mn-lt"/>
                <a:ea typeface="+mn-ea"/>
                <a:cs typeface="+mn-cs"/>
              </a:rPr>
              <a:t>"</a:t>
            </a:r>
            <a:r>
              <a:rPr lang="en-US" dirty="0"/>
              <a:t>, format(</a:t>
            </a:r>
            <a:r>
              <a:rPr lang="en-US" sz="1200" b="1" kern="1200" dirty="0" err="1">
                <a:solidFill>
                  <a:schemeClr val="tx1"/>
                </a:solidFill>
                <a:effectLst/>
                <a:latin typeface="+mn-lt"/>
                <a:ea typeface="+mn-ea"/>
                <a:cs typeface="+mn-cs"/>
              </a:rPr>
              <a:t>lastLocation</a:t>
            </a:r>
            <a:r>
              <a:rPr lang="en-US" dirty="0"/>
              <a:t>));</a:t>
            </a:r>
            <a:br>
              <a:rPr lang="en-US" dirty="0"/>
            </a:br>
            <a:r>
              <a:rPr lang="en-US" dirty="0"/>
              <a:t>            } </a:t>
            </a:r>
            <a:r>
              <a:rPr lang="en-US" sz="1200" b="1" kern="1200" dirty="0">
                <a:solidFill>
                  <a:schemeClr val="tx1"/>
                </a:solidFill>
                <a:effectLst/>
                <a:latin typeface="+mn-lt"/>
                <a:ea typeface="+mn-ea"/>
                <a:cs typeface="+mn-cs"/>
              </a:rPr>
              <a:t>else </a:t>
            </a:r>
            <a:r>
              <a:rPr lang="en-US" dirty="0"/>
              <a:t>{</a:t>
            </a:r>
            <a:br>
              <a:rPr lang="en-US" dirty="0"/>
            </a:br>
            <a:r>
              <a:rPr lang="en-US" dirty="0"/>
              <a:t>                </a:t>
            </a:r>
            <a:r>
              <a:rPr lang="en-US" sz="1200" b="1" kern="1200" dirty="0" err="1">
                <a:solidFill>
                  <a:schemeClr val="tx1"/>
                </a:solidFill>
                <a:effectLst/>
                <a:latin typeface="+mn-lt"/>
                <a:ea typeface="+mn-ea"/>
                <a:cs typeface="+mn-cs"/>
              </a:rPr>
              <a:t>telemetry</a:t>
            </a:r>
            <a:r>
              <a:rPr lang="en-US" dirty="0" err="1"/>
              <a:t>.addData</a:t>
            </a:r>
            <a:r>
              <a:rPr lang="en-US" dirty="0"/>
              <a:t>(</a:t>
            </a:r>
            <a:r>
              <a:rPr lang="en-US" sz="1200" b="1" kern="1200" dirty="0">
                <a:solidFill>
                  <a:schemeClr val="tx1"/>
                </a:solidFill>
                <a:effectLst/>
                <a:latin typeface="+mn-lt"/>
                <a:ea typeface="+mn-ea"/>
                <a:cs typeface="+mn-cs"/>
              </a:rPr>
              <a:t>"</a:t>
            </a:r>
            <a:r>
              <a:rPr lang="en-US" sz="1200" b="1" kern="1200" dirty="0" err="1">
                <a:solidFill>
                  <a:schemeClr val="tx1"/>
                </a:solidFill>
                <a:effectLst/>
                <a:latin typeface="+mn-lt"/>
                <a:ea typeface="+mn-ea"/>
                <a:cs typeface="+mn-cs"/>
              </a:rPr>
              <a:t>Pos</a:t>
            </a:r>
            <a:r>
              <a:rPr lang="en-US" sz="1200" b="1" kern="1200" dirty="0">
                <a:solidFill>
                  <a:schemeClr val="tx1"/>
                </a:solidFill>
                <a:effectLst/>
                <a:latin typeface="+mn-lt"/>
                <a:ea typeface="+mn-ea"/>
                <a:cs typeface="+mn-cs"/>
              </a:rPr>
              <a:t>"</a:t>
            </a:r>
            <a:r>
              <a:rPr lang="en-US" dirty="0"/>
              <a:t>, </a:t>
            </a:r>
            <a:r>
              <a:rPr lang="en-US" sz="1200" b="1" kern="1200" dirty="0">
                <a:solidFill>
                  <a:schemeClr val="tx1"/>
                </a:solidFill>
                <a:effectLst/>
                <a:latin typeface="+mn-lt"/>
                <a:ea typeface="+mn-ea"/>
                <a:cs typeface="+mn-cs"/>
              </a:rPr>
              <a:t>"Unknown"</a:t>
            </a:r>
            <a:r>
              <a:rPr lang="en-US" dirty="0"/>
              <a:t>);</a:t>
            </a:r>
            <a:br>
              <a:rPr lang="en-US" dirty="0"/>
            </a:br>
            <a:r>
              <a:rPr lang="en-US" dirty="0"/>
              <a:t>            }</a:t>
            </a:r>
            <a:br>
              <a:rPr lang="en-US" dirty="0"/>
            </a:br>
            <a:r>
              <a:rPr lang="en-US" dirty="0"/>
              <a:t>            </a:t>
            </a:r>
            <a:r>
              <a:rPr lang="en-US" sz="1200" b="1" kern="1200" dirty="0" err="1">
                <a:solidFill>
                  <a:schemeClr val="tx1"/>
                </a:solidFill>
                <a:effectLst/>
                <a:latin typeface="+mn-lt"/>
                <a:ea typeface="+mn-ea"/>
                <a:cs typeface="+mn-cs"/>
              </a:rPr>
              <a:t>telemetry</a:t>
            </a:r>
            <a:r>
              <a:rPr lang="en-US" dirty="0" err="1"/>
              <a:t>.update</a:t>
            </a:r>
            <a:r>
              <a:rPr lang="en-US" dirty="0"/>
              <a:t>();</a:t>
            </a:r>
            <a:br>
              <a:rPr lang="en-US" dirty="0"/>
            </a:br>
            <a:r>
              <a:rPr lang="en-US" dirty="0"/>
              <a:t>        }</a:t>
            </a:r>
            <a:br>
              <a:rPr lang="en-US" dirty="0"/>
            </a:br>
            <a:r>
              <a:rPr lang="en-US" dirty="0"/>
              <a:t>    }</a:t>
            </a:r>
            <a:br>
              <a:rPr lang="en-US" dirty="0"/>
            </a:br>
            <a:br>
              <a:rPr lang="en-US" dirty="0"/>
            </a:br>
            <a:r>
              <a:rPr lang="en-US" dirty="0"/>
              <a:t>    </a:t>
            </a: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 simple utility that extracts positioning information from a transformation matrix</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and formats it in a form palatable to a human being.</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dirty="0"/>
              <a:t>String format(</a:t>
            </a:r>
            <a:r>
              <a:rPr lang="en-US" dirty="0" err="1"/>
              <a:t>OpenGLMatrix</a:t>
            </a:r>
            <a:r>
              <a:rPr lang="en-US" dirty="0"/>
              <a:t> </a:t>
            </a:r>
            <a:r>
              <a:rPr lang="en-US" dirty="0" err="1"/>
              <a:t>transformationMatrix</a:t>
            </a:r>
            <a:r>
              <a:rPr lang="en-US" dirty="0"/>
              <a:t>) {</a:t>
            </a:r>
            <a:br>
              <a:rPr lang="en-US" dirty="0"/>
            </a:br>
            <a:r>
              <a:rPr lang="en-US" dirty="0"/>
              <a:t>        </a:t>
            </a:r>
            <a:r>
              <a:rPr lang="en-US" sz="1200" b="1" kern="1200" dirty="0">
                <a:solidFill>
                  <a:schemeClr val="tx1"/>
                </a:solidFill>
                <a:effectLst/>
                <a:latin typeface="+mn-lt"/>
                <a:ea typeface="+mn-ea"/>
                <a:cs typeface="+mn-cs"/>
              </a:rPr>
              <a:t>return </a:t>
            </a:r>
            <a:r>
              <a:rPr lang="en-US" dirty="0" err="1"/>
              <a:t>transformationMatrix.formatAsTransform</a:t>
            </a:r>
            <a:r>
              <a:rPr lang="en-US" dirty="0"/>
              <a:t>();</a:t>
            </a:r>
            <a:br>
              <a:rPr lang="en-US" dirty="0"/>
            </a:br>
            <a:r>
              <a:rPr lang="en-US" dirty="0"/>
              <a:t>    }</a:t>
            </a:r>
            <a:br>
              <a:rPr lang="en-US" dirty="0"/>
            </a:br>
            <a:r>
              <a:rPr lang="en-US" dirty="0"/>
              <a:t>}</a:t>
            </a:r>
            <a:br>
              <a:rPr lang="en-US" dirty="0"/>
            </a:br>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34</a:t>
            </a:fld>
            <a:endParaRPr lang="en-US"/>
          </a:p>
        </p:txBody>
      </p:sp>
    </p:spTree>
    <p:extLst>
      <p:ext uri="{BB962C8B-B14F-4D97-AF65-F5344CB8AC3E}">
        <p14:creationId xmlns:p14="http://schemas.microsoft.com/office/powerpoint/2010/main" val="37214636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This OpMode illustrates the basics of using the Vuforia localizer to determine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positioning and orientation of robot on the FTC field.</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code is structured as a </a:t>
            </a:r>
            <a:r>
              <a:rPr lang="en-US" sz="1200" i="1" kern="1200" dirty="0" err="1">
                <a:solidFill>
                  <a:schemeClr val="tx1"/>
                </a:solidFill>
                <a:effectLst/>
                <a:latin typeface="+mn-lt"/>
                <a:ea typeface="+mn-ea"/>
                <a:cs typeface="+mn-cs"/>
              </a:rPr>
              <a:t>LinearOpMode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Vuforia uses the phone's camera to inspect it's surroundings, and attempt to locate target images.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When images are located, Vuforia is able to determine the position and orientation of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image relative to the camera.  This sample code than combines that information with a</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knowledge of where the target images are on the field, to determine the location of the camera.</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This example assumes a "diamond" field configuration where the red and blue alliance stations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are adjacent on the corner of the field furthest from the audience.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From the Audience perspective, the Red driver station is on the right.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two vision target are located on the two walls closest to the audience, facing in.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Stones are on the RED side of the field, and the Chips are on the Blue side.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 final calculation then uses the location of the camera on the robot to determine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robot's location and orientation on the field.</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b="1" i="1" kern="1200" dirty="0">
                <a:solidFill>
                  <a:schemeClr val="tx1"/>
                </a:solidFill>
                <a:effectLst/>
                <a:latin typeface="+mn-lt"/>
                <a:ea typeface="+mn-ea"/>
                <a:cs typeface="+mn-cs"/>
              </a:rPr>
              <a:t>@see </a:t>
            </a:r>
            <a:r>
              <a:rPr lang="en-US" sz="1200" i="1" kern="1200" dirty="0" err="1">
                <a:solidFill>
                  <a:schemeClr val="tx1"/>
                </a:solidFill>
                <a:effectLst/>
                <a:latin typeface="+mn-lt"/>
                <a:ea typeface="+mn-ea"/>
                <a:cs typeface="+mn-cs"/>
              </a:rPr>
              <a:t>VuforiaLocalizer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b="1" i="1" kern="1200" dirty="0">
                <a:solidFill>
                  <a:schemeClr val="tx1"/>
                </a:solidFill>
                <a:effectLst/>
                <a:latin typeface="+mn-lt"/>
                <a:ea typeface="+mn-ea"/>
                <a:cs typeface="+mn-cs"/>
              </a:rPr>
              <a:t>@see </a:t>
            </a:r>
            <a:r>
              <a:rPr lang="en-US" sz="1200" i="1" kern="1200" dirty="0">
                <a:solidFill>
                  <a:schemeClr val="tx1"/>
                </a:solidFill>
                <a:effectLst/>
                <a:latin typeface="+mn-lt"/>
                <a:ea typeface="+mn-ea"/>
                <a:cs typeface="+mn-cs"/>
              </a:rPr>
              <a:t>VuforiaTrackableDefaultListener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see  </a:t>
            </a:r>
            <a:r>
              <a:rPr lang="en-US" sz="1200" i="1" kern="1200" dirty="0" err="1">
                <a:solidFill>
                  <a:schemeClr val="tx1"/>
                </a:solidFill>
                <a:effectLst/>
                <a:latin typeface="+mn-lt"/>
                <a:ea typeface="+mn-ea"/>
                <a:cs typeface="+mn-cs"/>
              </a:rPr>
              <a:t>ftc_app</a:t>
            </a:r>
            <a:r>
              <a:rPr lang="en-US" sz="1200" i="1" kern="1200" dirty="0">
                <a:solidFill>
                  <a:schemeClr val="tx1"/>
                </a:solidFill>
                <a:effectLst/>
                <a:latin typeface="+mn-lt"/>
                <a:ea typeface="+mn-ea"/>
                <a:cs typeface="+mn-cs"/>
              </a:rPr>
              <a:t>/doc/tutorial/FTC_FieldCoordinateSystemDefinition.pdf</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Use Android Studio to Copy this Class, and Paste it into your team's code folder with a new name.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Remove or comment out the @Disabled line to add this opmode to the Driver Station OpMode list.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IMPORTANT: In order to use this OpMode, you need to obtain your own Vuforia license key as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is explained below.</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i="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i="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Start up Vuforia, telling it the id of the view that we wish to use as the parent for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camera monitor feedback; if no camera monitor feedback is desired, use the </a:t>
            </a:r>
            <a:r>
              <a:rPr lang="en-US" sz="1200" i="1" kern="1200" dirty="0" err="1">
                <a:solidFill>
                  <a:schemeClr val="tx1"/>
                </a:solidFill>
                <a:effectLst/>
                <a:latin typeface="+mn-lt"/>
                <a:ea typeface="+mn-ea"/>
                <a:cs typeface="+mn-cs"/>
              </a:rPr>
              <a:t>parameterless</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constructor instead. We also indicate which camera on the RC that we wish to use. For illustration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purposes here, we choose the back camera; for a competition robot, the front camera might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prove to be more convenient.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Note that in addition to indicating which camera is in use, we also need to tell the system</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the location of the phone on the robot; see </a:t>
            </a:r>
            <a:r>
              <a:rPr lang="en-US" sz="1200" i="1" kern="1200" dirty="0" err="1">
                <a:solidFill>
                  <a:schemeClr val="tx1"/>
                </a:solidFill>
                <a:effectLst/>
                <a:latin typeface="+mn-lt"/>
                <a:ea typeface="+mn-ea"/>
                <a:cs typeface="+mn-cs"/>
              </a:rPr>
              <a:t>phoneLocationOnRobot</a:t>
            </a:r>
            <a:r>
              <a:rPr lang="en-US" sz="1200" i="1" kern="1200" dirty="0">
                <a:solidFill>
                  <a:schemeClr val="tx1"/>
                </a:solidFill>
                <a:effectLst/>
                <a:latin typeface="+mn-lt"/>
                <a:ea typeface="+mn-ea"/>
                <a:cs typeface="+mn-cs"/>
              </a:rPr>
              <a:t> below.</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IMPORTANT: You need to obtain your own license key to use Vuforia. The string below with which</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i="1" kern="1200" dirty="0" err="1">
                <a:solidFill>
                  <a:schemeClr val="tx1"/>
                </a:solidFill>
                <a:effectLst/>
                <a:latin typeface="+mn-lt"/>
                <a:ea typeface="+mn-ea"/>
                <a:cs typeface="+mn-cs"/>
              </a:rPr>
              <a:t>parameters.vuforiaLicenseKey</a:t>
            </a:r>
            <a:r>
              <a:rPr lang="en-US" sz="1200" i="1" kern="1200" dirty="0">
                <a:solidFill>
                  <a:schemeClr val="tx1"/>
                </a:solidFill>
                <a:effectLst/>
                <a:latin typeface="+mn-lt"/>
                <a:ea typeface="+mn-ea"/>
                <a:cs typeface="+mn-cs"/>
              </a:rPr>
              <a:t>' is initialized is for illustration only, and will not function.</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Vuforia will not load without a valid license being provided. Vuforia 'Development' license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keys, which is what is needed here, can be obtained free of charge from the Vuforia developer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web site at https://developer.vuforia.com/license-manager.</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Valid Vuforia license keys are always 380 characters long, and look as if they contain mostly</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random data. As an example, here is a example of a fragment of a valid key:</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 yIgIzTqZ4mWjk9wd3cZO9T1axEqzuhxoGlfOOI2dRzKS4T0hQ8kT ...</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Once you've obtained a license key, copy the string form of the key from the Vuforia web site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and paste it in to your code as the value of the '</a:t>
            </a:r>
            <a:r>
              <a:rPr lang="en-US" sz="1200" i="1" kern="1200" dirty="0" err="1">
                <a:solidFill>
                  <a:schemeClr val="tx1"/>
                </a:solidFill>
                <a:effectLst/>
                <a:latin typeface="+mn-lt"/>
                <a:ea typeface="+mn-ea"/>
                <a:cs typeface="+mn-cs"/>
              </a:rPr>
              <a:t>vuforiaLicenseKey</a:t>
            </a:r>
            <a:r>
              <a:rPr lang="en-US" sz="1200" i="1" kern="1200" dirty="0">
                <a:solidFill>
                  <a:schemeClr val="tx1"/>
                </a:solidFill>
                <a:effectLst/>
                <a:latin typeface="+mn-lt"/>
                <a:ea typeface="+mn-ea"/>
                <a:cs typeface="+mn-cs"/>
              </a:rPr>
              <a:t>' field of the</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 {</a:t>
            </a:r>
            <a:r>
              <a:rPr lang="en-US" sz="1200" b="1" i="1" kern="1200" dirty="0">
                <a:solidFill>
                  <a:schemeClr val="tx1"/>
                </a:solidFill>
                <a:effectLst/>
                <a:latin typeface="+mn-lt"/>
                <a:ea typeface="+mn-ea"/>
                <a:cs typeface="+mn-cs"/>
              </a:rPr>
              <a:t>@link </a:t>
            </a:r>
            <a:r>
              <a:rPr lang="en-US" sz="1200" i="1" kern="1200" dirty="0">
                <a:solidFill>
                  <a:schemeClr val="tx1"/>
                </a:solidFill>
                <a:effectLst/>
                <a:latin typeface="+mn-lt"/>
                <a:ea typeface="+mn-ea"/>
                <a:cs typeface="+mn-cs"/>
              </a:rPr>
              <a:t>Parameters} instance with which you initialize Vuforia.</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sz="1200" i="1" kern="1200" dirty="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35</a:t>
            </a:fld>
            <a:endParaRPr lang="en-US"/>
          </a:p>
        </p:txBody>
      </p:sp>
    </p:spTree>
    <p:extLst>
      <p:ext uri="{BB962C8B-B14F-4D97-AF65-F5344CB8AC3E}">
        <p14:creationId xmlns:p14="http://schemas.microsoft.com/office/powerpoint/2010/main" val="3096095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Comments in the </a:t>
            </a:r>
            <a:r>
              <a:rPr lang="en-US" dirty="0" err="1"/>
              <a:t>SampleCodeVuforiaNavigation</a:t>
            </a:r>
            <a:r>
              <a:rPr lang="en-US" dirty="0"/>
              <a:t>  program are very helpful and through. Enjoy the transformation matrix section.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36</a:t>
            </a:fld>
            <a:endParaRPr lang="en-US"/>
          </a:p>
        </p:txBody>
      </p:sp>
    </p:spTree>
    <p:extLst>
      <p:ext uri="{BB962C8B-B14F-4D97-AF65-F5344CB8AC3E}">
        <p14:creationId xmlns:p14="http://schemas.microsoft.com/office/powerpoint/2010/main" val="3021970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FA0D0D4-B3C6-4146-B762-F3FC1C69BEF0}" type="slidenum">
              <a:rPr lang="en-US" smtClean="0"/>
              <a:t>37</a:t>
            </a:fld>
            <a:endParaRPr lang="en-US"/>
          </a:p>
        </p:txBody>
      </p:sp>
    </p:spTree>
    <p:extLst>
      <p:ext uri="{BB962C8B-B14F-4D97-AF65-F5344CB8AC3E}">
        <p14:creationId xmlns:p14="http://schemas.microsoft.com/office/powerpoint/2010/main" val="16132794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6</a:t>
            </a:fld>
            <a:endParaRPr lang="en-US" dirty="0"/>
          </a:p>
        </p:txBody>
      </p:sp>
    </p:spTree>
    <p:extLst>
      <p:ext uri="{BB962C8B-B14F-4D97-AF65-F5344CB8AC3E}">
        <p14:creationId xmlns:p14="http://schemas.microsoft.com/office/powerpoint/2010/main" val="4087411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a computer device’s AR app receives digital information from a know marker, it begins to execute the marker’s code and layer the correct image. (So a sort of “communication between app and image”.) </a:t>
            </a:r>
          </a:p>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7</a:t>
            </a:fld>
            <a:endParaRPr lang="en-US"/>
          </a:p>
        </p:txBody>
      </p:sp>
    </p:spTree>
    <p:extLst>
      <p:ext uri="{BB962C8B-B14F-4D97-AF65-F5344CB8AC3E}">
        <p14:creationId xmlns:p14="http://schemas.microsoft.com/office/powerpoint/2010/main" val="41022600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app uses the </a:t>
            </a:r>
            <a:r>
              <a:rPr lang="en-US" i="1" dirty="0"/>
              <a:t>FIRST</a:t>
            </a:r>
            <a:r>
              <a:rPr lang="en-US" dirty="0"/>
              <a:t> program logos for its image recognition targets. When Vuforia is running and you get phone screen to the programmed range, Vuforia identifies the ImageTarget. If ImageTarget matches the competition you selected on the phone when you started, the 3D image of the robot appears. You can view it from all angles. Moving closer to target lets you zoom in on 3D image</a:t>
            </a:r>
          </a:p>
          <a:p>
            <a:r>
              <a:rPr lang="en-US" dirty="0"/>
              <a:t>The vertical program logos are used to project the robot from a table-top or floor (hold phone in horizontal landscape position)</a:t>
            </a:r>
          </a:p>
          <a:p>
            <a:r>
              <a:rPr lang="en-US" dirty="0"/>
              <a:t> The horizontal program logos are used to project the robot from a wall. (hold phone in vertical/portrait position</a:t>
            </a:r>
          </a:p>
          <a:p>
            <a:endParaRPr lang="en-US" dirty="0"/>
          </a:p>
          <a:p>
            <a:endParaRPr lang="en-US" dirty="0"/>
          </a:p>
          <a:p>
            <a:r>
              <a:rPr lang="en-US" dirty="0"/>
              <a:t>https://community.ptc.com/t5/PTC-Academic-Program-Blog/PTC-FIRST-Augmented-Reality-Robots-Android-App/ba-p/445590 </a:t>
            </a:r>
          </a:p>
        </p:txBody>
      </p:sp>
      <p:sp>
        <p:nvSpPr>
          <p:cNvPr id="4" name="Slide Number Placeholder 3"/>
          <p:cNvSpPr>
            <a:spLocks noGrp="1"/>
          </p:cNvSpPr>
          <p:nvPr>
            <p:ph type="sldNum" sz="quarter" idx="10"/>
          </p:nvPr>
        </p:nvSpPr>
        <p:spPr/>
        <p:txBody>
          <a:bodyPr/>
          <a:lstStyle/>
          <a:p>
            <a:fld id="{FFA0D0D4-B3C6-4146-B762-F3FC1C69BEF0}" type="slidenum">
              <a:rPr lang="en-US" smtClean="0"/>
              <a:t>8</a:t>
            </a:fld>
            <a:endParaRPr lang="en-US" dirty="0"/>
          </a:p>
        </p:txBody>
      </p:sp>
    </p:spTree>
    <p:extLst>
      <p:ext uri="{BB962C8B-B14F-4D97-AF65-F5344CB8AC3E}">
        <p14:creationId xmlns:p14="http://schemas.microsoft.com/office/powerpoint/2010/main" val="38683233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Vuforia is running and you get phone screen to the programmed range, Vuforia identifies the ImageTarget. If ImageTarget matches the competition you selected on the phone when you started, the 3D image of the robot appears. You can view it from all angles. Moving closer to target lets you zoom in on 3D image.</a:t>
            </a:r>
          </a:p>
          <a:p>
            <a:endParaRPr lang="en-US" dirty="0"/>
          </a:p>
          <a:p>
            <a:r>
              <a:rPr lang="en-US" dirty="0"/>
              <a:t>The vertical program logos are used to project the robot from a table-top or floor (hold phone in horizontal landscape position)</a:t>
            </a:r>
          </a:p>
          <a:p>
            <a:r>
              <a:rPr lang="en-US" dirty="0"/>
              <a:t> The horizontal program logos are used to project the robot from a wall. (hold phone in vertical/portrait position</a:t>
            </a:r>
          </a:p>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9</a:t>
            </a:fld>
            <a:endParaRPr lang="en-US" dirty="0"/>
          </a:p>
        </p:txBody>
      </p:sp>
    </p:spTree>
    <p:extLst>
      <p:ext uri="{BB962C8B-B14F-4D97-AF65-F5344CB8AC3E}">
        <p14:creationId xmlns:p14="http://schemas.microsoft.com/office/powerpoint/2010/main" val="3354910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A0D0D4-B3C6-4146-B762-F3FC1C69BEF0}" type="slidenum">
              <a:rPr lang="en-US" smtClean="0"/>
              <a:t>10</a:t>
            </a:fld>
            <a:endParaRPr lang="en-US" dirty="0"/>
          </a:p>
        </p:txBody>
      </p:sp>
    </p:spTree>
    <p:extLst>
      <p:ext uri="{BB962C8B-B14F-4D97-AF65-F5344CB8AC3E}">
        <p14:creationId xmlns:p14="http://schemas.microsoft.com/office/powerpoint/2010/main" val="865969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FA0D0D4-B3C6-4146-B762-F3FC1C69BEF0}" type="slidenum">
              <a:rPr lang="en-US" smtClean="0"/>
              <a:t>11</a:t>
            </a:fld>
            <a:endParaRPr lang="en-US"/>
          </a:p>
        </p:txBody>
      </p:sp>
    </p:spTree>
    <p:extLst>
      <p:ext uri="{BB962C8B-B14F-4D97-AF65-F5344CB8AC3E}">
        <p14:creationId xmlns:p14="http://schemas.microsoft.com/office/powerpoint/2010/main" val="3541929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46209-0049-42D2-8CE4-5C983B4384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C298A9-B9B3-4E75-A67C-CCA62F28A5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70EAC4-FB2A-472C-8B6A-801ABF009102}"/>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5" name="Footer Placeholder 4">
            <a:extLst>
              <a:ext uri="{FF2B5EF4-FFF2-40B4-BE49-F238E27FC236}">
                <a16:creationId xmlns:a16="http://schemas.microsoft.com/office/drawing/2014/main" id="{941C6832-E186-48DB-8E5B-0E26A2BA39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5E245A-4F2C-4D51-B193-2C06CD296968}"/>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1542159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3F7D7-861E-453F-97F0-7CF0DEEFEC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DF176B-A65E-44C5-B3F6-B7AD9D43561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A80CB7-67B7-4100-927B-B8E1F0D1B883}"/>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5" name="Footer Placeholder 4">
            <a:extLst>
              <a:ext uri="{FF2B5EF4-FFF2-40B4-BE49-F238E27FC236}">
                <a16:creationId xmlns:a16="http://schemas.microsoft.com/office/drawing/2014/main" id="{B57A568C-4AA9-4800-9A0F-31D1C8FFB0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EA29DC-AA65-4875-9A9B-B73B5F47151C}"/>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516935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7E51565-CAA8-4B7C-A8A1-665F8B7F45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D48EB12-8C64-40C2-9820-279C2BC7C4A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14F6C6-74D7-477C-93EF-F932CDA66996}"/>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5" name="Footer Placeholder 4">
            <a:extLst>
              <a:ext uri="{FF2B5EF4-FFF2-40B4-BE49-F238E27FC236}">
                <a16:creationId xmlns:a16="http://schemas.microsoft.com/office/drawing/2014/main" id="{1104F24F-1EA0-40DE-951C-4294753DA6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7B82EB-AC97-4352-865E-37135D8B6FAD}"/>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3372024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97DF8-AB1D-4453-A734-932390E0CA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005F92-D014-4BC1-8CB6-60F5DF8B28D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B354AD-87C6-478B-9184-CF05B881FDAA}"/>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5" name="Footer Placeholder 4">
            <a:extLst>
              <a:ext uri="{FF2B5EF4-FFF2-40B4-BE49-F238E27FC236}">
                <a16:creationId xmlns:a16="http://schemas.microsoft.com/office/drawing/2014/main" id="{345E0138-1163-44C7-8CB1-8BB2406F05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897779-0FF8-4B24-AEB1-FAD5D7CB7B2F}"/>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1201453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CD02-9E9C-4768-8506-4C86CFAD22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B256C2-3E0C-4100-8E74-FBA2578B5A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C302D09-791E-4462-A609-7A9A7488E152}"/>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5" name="Footer Placeholder 4">
            <a:extLst>
              <a:ext uri="{FF2B5EF4-FFF2-40B4-BE49-F238E27FC236}">
                <a16:creationId xmlns:a16="http://schemas.microsoft.com/office/drawing/2014/main" id="{E7FC115D-F482-4271-A849-CC3924B96C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7F2EC-9881-4595-BCBF-102BCD87B05A}"/>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4046443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736B3-5454-493C-9B77-5A63C9D5F4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5F5633-793E-4CAE-A20E-F6D57A1AB8D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171946F-2E9B-4BEE-87AE-71B55026C5A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6E4151B-9BBC-4010-8AEF-54A8534C8204}"/>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6" name="Footer Placeholder 5">
            <a:extLst>
              <a:ext uri="{FF2B5EF4-FFF2-40B4-BE49-F238E27FC236}">
                <a16:creationId xmlns:a16="http://schemas.microsoft.com/office/drawing/2014/main" id="{D69E5AD2-0746-4A3F-B947-D4525D7123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6BBEB-CEE2-4C5C-BC07-2CCCAC4FDE28}"/>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1787389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E572B-0E77-4397-9C77-F854BC1575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9C62E49-36CB-4BE8-A50D-A01B2CA23F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3D36122-765B-4043-A6A4-9CB6D59CB26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408856-7E1C-412E-9490-49B3EC82B7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7E7C18B-E2FC-4AC6-A37A-59D39337320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2B5637D-723E-41F0-B7FD-1208F565D774}"/>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8" name="Footer Placeholder 7">
            <a:extLst>
              <a:ext uri="{FF2B5EF4-FFF2-40B4-BE49-F238E27FC236}">
                <a16:creationId xmlns:a16="http://schemas.microsoft.com/office/drawing/2014/main" id="{2A3AE602-E628-4AC0-AA2B-80586007B9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F2F1AF8-2202-4149-B78D-579009A95BB7}"/>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1918490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887CA-BB8E-4633-92F2-5E0CE1A12FC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16E5073-33F7-4A22-B735-EABD02D93436}"/>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4" name="Footer Placeholder 3">
            <a:extLst>
              <a:ext uri="{FF2B5EF4-FFF2-40B4-BE49-F238E27FC236}">
                <a16:creationId xmlns:a16="http://schemas.microsoft.com/office/drawing/2014/main" id="{A3B8D710-9FB5-40A8-A6A9-868549E137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4F2B52-0614-40DC-9C47-F23B15EC58AA}"/>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1821299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78B67B-BC26-4FC0-854E-FB6FF303D6F8}"/>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3" name="Footer Placeholder 2">
            <a:extLst>
              <a:ext uri="{FF2B5EF4-FFF2-40B4-BE49-F238E27FC236}">
                <a16:creationId xmlns:a16="http://schemas.microsoft.com/office/drawing/2014/main" id="{6FD7959D-5A87-4F01-ACC8-2CA2D4225BF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C034C6-C921-4930-A1EC-4D84B43D1BF5}"/>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2424472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12D5E-5D37-4761-AE8B-F0ED812FE5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6C54236-84D6-4355-93D9-185C24D1F7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D97977-83FC-4950-AA35-093CE5545E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1ED4D9A-4E3C-40C3-816E-395574FF0B77}"/>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6" name="Footer Placeholder 5">
            <a:extLst>
              <a:ext uri="{FF2B5EF4-FFF2-40B4-BE49-F238E27FC236}">
                <a16:creationId xmlns:a16="http://schemas.microsoft.com/office/drawing/2014/main" id="{7F81B7BA-B807-4B50-9F5A-58CB66EBB7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8B3314-4A81-480A-B9FA-6D99AAB104EF}"/>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1505309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F1613-5211-441C-8680-DA6C597423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CE5AA3-17BA-4DC1-9614-682DFC1BE5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553988-1E86-41EF-8B0F-1A7A3C50EF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280AB92-BEA1-4AE7-85E8-3AFF717A59E9}"/>
              </a:ext>
            </a:extLst>
          </p:cNvPr>
          <p:cNvSpPr>
            <a:spLocks noGrp="1"/>
          </p:cNvSpPr>
          <p:nvPr>
            <p:ph type="dt" sz="half" idx="10"/>
          </p:nvPr>
        </p:nvSpPr>
        <p:spPr/>
        <p:txBody>
          <a:bodyPr/>
          <a:lstStyle/>
          <a:p>
            <a:fld id="{4AC8E346-2BEB-4F28-9FA1-5377DD7456FA}" type="datetimeFigureOut">
              <a:rPr lang="en-US" smtClean="0"/>
              <a:t>9/10/2017</a:t>
            </a:fld>
            <a:endParaRPr lang="en-US"/>
          </a:p>
        </p:txBody>
      </p:sp>
      <p:sp>
        <p:nvSpPr>
          <p:cNvPr id="6" name="Footer Placeholder 5">
            <a:extLst>
              <a:ext uri="{FF2B5EF4-FFF2-40B4-BE49-F238E27FC236}">
                <a16:creationId xmlns:a16="http://schemas.microsoft.com/office/drawing/2014/main" id="{A225CDD4-3402-47E5-ABB1-2426844BE3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991340-C058-40CF-9436-7AA0C0CA31C3}"/>
              </a:ext>
            </a:extLst>
          </p:cNvPr>
          <p:cNvSpPr>
            <a:spLocks noGrp="1"/>
          </p:cNvSpPr>
          <p:nvPr>
            <p:ph type="sldNum" sz="quarter" idx="12"/>
          </p:nvPr>
        </p:nvSpPr>
        <p:spPr/>
        <p:txBody>
          <a:bodyPr/>
          <a:lstStyle/>
          <a:p>
            <a:fld id="{AECEE76B-CF98-4D48-962D-39CE58EEB321}" type="slidenum">
              <a:rPr lang="en-US" smtClean="0"/>
              <a:t>‹#›</a:t>
            </a:fld>
            <a:endParaRPr lang="en-US"/>
          </a:p>
        </p:txBody>
      </p:sp>
    </p:spTree>
    <p:extLst>
      <p:ext uri="{BB962C8B-B14F-4D97-AF65-F5344CB8AC3E}">
        <p14:creationId xmlns:p14="http://schemas.microsoft.com/office/powerpoint/2010/main" val="3259741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71C57D-55AB-4B48-9FBE-A0EA3CBA41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4413C1-2E5F-4B37-8986-32AF86B6E1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896877-02E2-440F-8D81-F2BA8452D8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C8E346-2BEB-4F28-9FA1-5377DD7456FA}" type="datetimeFigureOut">
              <a:rPr lang="en-US" smtClean="0"/>
              <a:t>9/10/2017</a:t>
            </a:fld>
            <a:endParaRPr lang="en-US"/>
          </a:p>
        </p:txBody>
      </p:sp>
      <p:sp>
        <p:nvSpPr>
          <p:cNvPr id="5" name="Footer Placeholder 4">
            <a:extLst>
              <a:ext uri="{FF2B5EF4-FFF2-40B4-BE49-F238E27FC236}">
                <a16:creationId xmlns:a16="http://schemas.microsoft.com/office/drawing/2014/main" id="{15E21AA5-7525-4253-948A-8EAD76F536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E20D6CA-54BF-437E-86A2-E288695B10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CEE76B-CF98-4D48-962D-39CE58EEB321}" type="slidenum">
              <a:rPr lang="en-US" smtClean="0"/>
              <a:t>‹#›</a:t>
            </a:fld>
            <a:endParaRPr lang="en-US"/>
          </a:p>
        </p:txBody>
      </p:sp>
    </p:spTree>
    <p:extLst>
      <p:ext uri="{BB962C8B-B14F-4D97-AF65-F5344CB8AC3E}">
        <p14:creationId xmlns:p14="http://schemas.microsoft.com/office/powerpoint/2010/main" val="1559396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gafirst.or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ode.tutsplus.com/tutorials/creating-ar-games-on-unity-using-vuforia-part-1--cms-27210"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zS8hkxowr1M&amp;feature=youtu.be&amp;list=PLC2AhMBYKMzGg4tGLaANUIN-3HZNWk-lb"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github.com/ftctechnh/ftc_app/release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s://github.com/ftctechnh/ftc_app/releases" TargetMode="Externa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gearsincorg/FTCVuforiaDemo"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hyperlink" Target="https://www.youtube.com/watch?v=T3-F2xpaesg" TargetMode="External"/><Relationship Id="rId4" Type="http://schemas.openxmlformats.org/officeDocument/2006/relationships/hyperlink" Target="https://www.youtube.com/watch?v=AxKrJEtfuaI"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watch?v=T3-F2xpaes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gearsincorg/FTCVuforiaDemo/blob/master/TeleopOpmode.java"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gearsincorg/FTCVuforiaDemo/blob/master/Robot_Navigation.java" TargetMode="External"/><Relationship Id="rId7" Type="http://schemas.openxmlformats.org/officeDocument/2006/relationships/hyperlink" Target="https://github.com/gearsincorg/FTCVuforiaDemo"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github.com/gearsincorg/FTCVuforiaDemo/blob/master/README.md" TargetMode="External"/><Relationship Id="rId5" Type="http://schemas.openxmlformats.org/officeDocument/2006/relationships/hyperlink" Target="https://github.com/gearsincorg/FTCVuforiaDemo/blob/master/TeleopOpmode.java" TargetMode="External"/><Relationship Id="rId4" Type="http://schemas.openxmlformats.org/officeDocument/2006/relationships/hyperlink" Target="https://github.com/gearsincorg/FTCVuforiaDemo/blob/master/Robot_OmniDrive.java"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ftctechnh/ftc_app/releases" TargetMode="External"/><Relationship Id="rId2" Type="http://schemas.openxmlformats.org/officeDocument/2006/relationships/hyperlink" Target="https://github.com/gearsincorg/FTCVuforiaDemo/blob/master/TeleopOpmode.java"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gearsincorg/FTCVuforiaDemo/blob/master/Robot_Navigation.java"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T3-F2xpaesg"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gearsincorg/FTCVuforiaDemo/blob/master/Robot_OmniDrive.java"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developer.vuforia.com/"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vuforia.com/"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developer.vuforia.com/"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2z-o9Ts8XoE&amp;t=209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github.com/ftctechnh/ftc_app/releases" TargetMode="External"/><Relationship Id="rId5" Type="http://schemas.openxmlformats.org/officeDocument/2006/relationships/hyperlink" Target="https://community.ptc.com/t5/PTC-Academic-Program-Blog/Augmented-Reality-and-PTC-s-Vuforia-for-FIRST-Teams/ba-p/445588" TargetMode="External"/><Relationship Id="rId4" Type="http://schemas.openxmlformats.org/officeDocument/2006/relationships/hyperlink" Target="https://www.youtube.com/watch?v=gbcdveLP-Ns&amp;t=26s"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mailto:ftc7673@gmail.com"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mailto:jo.vanvliet@gmail.com"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youtube.com/watch?v=2z-o9Ts8XoE&amp;t=209s"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github.com/ftctechnh/ftc_app/releases" TargetMode="External"/><Relationship Id="rId5" Type="http://schemas.openxmlformats.org/officeDocument/2006/relationships/hyperlink" Target="https://community.ptc.com/t5/PTC-Academic-Program-Blog/Augmented-Reality-and-PTC-s-Vuforia-for-FIRST-Teams/ba-p/445588" TargetMode="External"/><Relationship Id="rId4" Type="http://schemas.openxmlformats.org/officeDocument/2006/relationships/hyperlink" Target="https://www.youtube.com/watch?v=gbcdveLP-Ns&amp;t=26s"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play.google.com/store/apps/details?id=com.PTC.PTC_FIRST_App&amp;hl=e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enhance?v=kS72debK8tI"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hyperlink" Target="https://www.youtube.com/edit?o=U&amp;video_id=kS72debK8t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C66C1-5ED9-4C31-8034-6E9312875EFE}"/>
              </a:ext>
            </a:extLst>
          </p:cNvPr>
          <p:cNvSpPr>
            <a:spLocks noGrp="1"/>
          </p:cNvSpPr>
          <p:nvPr>
            <p:ph type="ctrTitle"/>
          </p:nvPr>
        </p:nvSpPr>
        <p:spPr>
          <a:xfrm>
            <a:off x="1524000" y="1122363"/>
            <a:ext cx="9144000" cy="1310594"/>
          </a:xfrm>
        </p:spPr>
        <p:txBody>
          <a:bodyPr/>
          <a:lstStyle/>
          <a:p>
            <a:r>
              <a:rPr lang="en-US" dirty="0"/>
              <a:t>Introduction to </a:t>
            </a:r>
            <a:r>
              <a:rPr lang="en-US" dirty="0" err="1"/>
              <a:t>Vuforia</a:t>
            </a:r>
            <a:r>
              <a:rPr lang="en-US" dirty="0"/>
              <a:t> </a:t>
            </a:r>
          </a:p>
        </p:txBody>
      </p:sp>
      <p:sp>
        <p:nvSpPr>
          <p:cNvPr id="3" name="Subtitle 2">
            <a:extLst>
              <a:ext uri="{FF2B5EF4-FFF2-40B4-BE49-F238E27FC236}">
                <a16:creationId xmlns:a16="http://schemas.microsoft.com/office/drawing/2014/main" id="{E331B9FF-199F-4FF1-896B-BC0C141B5E89}"/>
              </a:ext>
            </a:extLst>
          </p:cNvPr>
          <p:cNvSpPr>
            <a:spLocks noGrp="1"/>
          </p:cNvSpPr>
          <p:nvPr>
            <p:ph type="subTitle" idx="1"/>
          </p:nvPr>
        </p:nvSpPr>
        <p:spPr>
          <a:xfrm>
            <a:off x="1524000" y="2694214"/>
            <a:ext cx="9144000" cy="4163786"/>
          </a:xfrm>
        </p:spPr>
        <p:txBody>
          <a:bodyPr>
            <a:normAutofit lnSpcReduction="10000"/>
          </a:bodyPr>
          <a:lstStyle/>
          <a:p>
            <a:r>
              <a:rPr lang="en-US" dirty="0"/>
              <a:t>PTC’s Augmented Reality Software Development Kit (SDK)</a:t>
            </a:r>
          </a:p>
          <a:p>
            <a:endParaRPr lang="en-US" dirty="0"/>
          </a:p>
          <a:p>
            <a:r>
              <a:rPr lang="en-US" dirty="0">
                <a:hlinkClick r:id="rId3"/>
              </a:rPr>
              <a:t>Gafirst.org</a:t>
            </a:r>
            <a:endParaRPr lang="en-US" dirty="0"/>
          </a:p>
          <a:p>
            <a:endParaRPr lang="en-US" dirty="0"/>
          </a:p>
          <a:p>
            <a:r>
              <a:rPr lang="en-US" dirty="0"/>
              <a:t>We have moved copies of the Resources slides to the front of the PowerPoint. </a:t>
            </a:r>
            <a:br>
              <a:rPr lang="en-US" dirty="0"/>
            </a:br>
            <a:r>
              <a:rPr lang="en-US" dirty="0"/>
              <a:t>Hope this makes them easier to find, use, add to.</a:t>
            </a:r>
          </a:p>
          <a:p>
            <a:br>
              <a:rPr lang="en-US" dirty="0"/>
            </a:br>
            <a:r>
              <a:rPr lang="en-US" dirty="0"/>
              <a:t> FTC 7673  Dragons &amp;Tiaras</a:t>
            </a:r>
          </a:p>
          <a:p>
            <a:r>
              <a:rPr lang="en-US" dirty="0"/>
              <a:t>Jo Ray Van Vliet</a:t>
            </a:r>
            <a:br>
              <a:rPr lang="en-US" dirty="0"/>
            </a:br>
            <a:r>
              <a:rPr lang="en-US" dirty="0"/>
              <a:t>jo.vanvliet@gmail.com</a:t>
            </a:r>
          </a:p>
        </p:txBody>
      </p:sp>
    </p:spTree>
    <p:extLst>
      <p:ext uri="{BB962C8B-B14F-4D97-AF65-F5344CB8AC3E}">
        <p14:creationId xmlns:p14="http://schemas.microsoft.com/office/powerpoint/2010/main" val="574466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3C7DE-44EC-4863-93E7-AEFD7C908CEE}"/>
              </a:ext>
            </a:extLst>
          </p:cNvPr>
          <p:cNvSpPr>
            <a:spLocks noGrp="1"/>
          </p:cNvSpPr>
          <p:nvPr>
            <p:ph type="title"/>
          </p:nvPr>
        </p:nvSpPr>
        <p:spPr/>
        <p:txBody>
          <a:bodyPr/>
          <a:lstStyle/>
          <a:p>
            <a:r>
              <a:rPr lang="en-US" dirty="0"/>
              <a:t>You’re maybe thinking, can I create a Pokémon Go type game with Vuforia? </a:t>
            </a:r>
          </a:p>
        </p:txBody>
      </p:sp>
      <p:sp>
        <p:nvSpPr>
          <p:cNvPr id="3" name="Content Placeholder 2">
            <a:extLst>
              <a:ext uri="{FF2B5EF4-FFF2-40B4-BE49-F238E27FC236}">
                <a16:creationId xmlns:a16="http://schemas.microsoft.com/office/drawing/2014/main" id="{291341C8-166E-440A-83FC-E14BF9AD7508}"/>
              </a:ext>
            </a:extLst>
          </p:cNvPr>
          <p:cNvSpPr>
            <a:spLocks noGrp="1"/>
          </p:cNvSpPr>
          <p:nvPr>
            <p:ph idx="1"/>
          </p:nvPr>
        </p:nvSpPr>
        <p:spPr/>
        <p:txBody>
          <a:bodyPr>
            <a:normAutofit/>
          </a:bodyPr>
          <a:lstStyle/>
          <a:p>
            <a:r>
              <a:rPr lang="en-US" dirty="0"/>
              <a:t>Yes, you can create a Pokémon Go type game using Vuforia (but not using the FTC SDK) </a:t>
            </a:r>
          </a:p>
          <a:p>
            <a:pPr marL="0" indent="0">
              <a:buNone/>
            </a:pPr>
            <a:endParaRPr lang="en-US" dirty="0"/>
          </a:p>
          <a:p>
            <a:r>
              <a:rPr lang="en-US" dirty="0"/>
              <a:t>Also, Pokémon aren’t allowed on the FTC field – I don’t think. Check with Head Ref Miss Lori</a:t>
            </a:r>
          </a:p>
          <a:p>
            <a:r>
              <a:rPr lang="en-US" sz="2000" dirty="0"/>
              <a:t>Sample “</a:t>
            </a:r>
            <a:r>
              <a:rPr lang="en-US" sz="2000" dirty="0" err="1"/>
              <a:t>Pokemon-ish</a:t>
            </a:r>
            <a:r>
              <a:rPr lang="en-US" sz="2000" dirty="0"/>
              <a:t>” game developed using </a:t>
            </a:r>
            <a:r>
              <a:rPr lang="en-US" sz="2000" dirty="0" err="1"/>
              <a:t>Vuforia</a:t>
            </a:r>
            <a:br>
              <a:rPr lang="en-US" sz="2000" dirty="0"/>
            </a:br>
            <a:r>
              <a:rPr lang="en-US" sz="2000" dirty="0">
                <a:hlinkClick r:id="rId3"/>
              </a:rPr>
              <a:t>https://code.tutsplus.com/tutorials/creating-ar-games-on-unity-using-vuforia-part-1--cms-27210 </a:t>
            </a:r>
            <a:endParaRPr lang="en-US" sz="2000" dirty="0"/>
          </a:p>
          <a:p>
            <a:r>
              <a:rPr lang="en-US" dirty="0"/>
              <a:t>Now, back on topic</a:t>
            </a:r>
          </a:p>
          <a:p>
            <a:endParaRPr lang="en-US" sz="2000" dirty="0"/>
          </a:p>
        </p:txBody>
      </p:sp>
    </p:spTree>
    <p:extLst>
      <p:ext uri="{BB962C8B-B14F-4D97-AF65-F5344CB8AC3E}">
        <p14:creationId xmlns:p14="http://schemas.microsoft.com/office/powerpoint/2010/main" val="1815180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6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50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6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50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6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50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6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BB1DC-E826-4BF3-BFC1-ABFBD6E00F2F}"/>
              </a:ext>
            </a:extLst>
          </p:cNvPr>
          <p:cNvSpPr>
            <a:spLocks noGrp="1"/>
          </p:cNvSpPr>
          <p:nvPr>
            <p:ph type="title"/>
          </p:nvPr>
        </p:nvSpPr>
        <p:spPr/>
        <p:txBody>
          <a:bodyPr/>
          <a:lstStyle/>
          <a:p>
            <a:r>
              <a:rPr lang="en-US" dirty="0"/>
              <a:t>So how could we use Vuforia in FTC?</a:t>
            </a:r>
          </a:p>
        </p:txBody>
      </p:sp>
      <p:sp>
        <p:nvSpPr>
          <p:cNvPr id="3" name="Content Placeholder 2">
            <a:extLst>
              <a:ext uri="{FF2B5EF4-FFF2-40B4-BE49-F238E27FC236}">
                <a16:creationId xmlns:a16="http://schemas.microsoft.com/office/drawing/2014/main" id="{E83E74BC-C4EF-4FC6-8A47-B88A28B48132}"/>
              </a:ext>
            </a:extLst>
          </p:cNvPr>
          <p:cNvSpPr>
            <a:spLocks noGrp="1"/>
          </p:cNvSpPr>
          <p:nvPr>
            <p:ph idx="1"/>
          </p:nvPr>
        </p:nvSpPr>
        <p:spPr/>
        <p:txBody>
          <a:bodyPr/>
          <a:lstStyle/>
          <a:p>
            <a:r>
              <a:rPr lang="en-US" dirty="0"/>
              <a:t>In Velocity Vortex, teams could use Vuforia to target and track on the ImageTargets under the beacons to get in a position to make pushing the beacons in autonomous more accurate</a:t>
            </a:r>
          </a:p>
          <a:p>
            <a:r>
              <a:rPr lang="en-US" dirty="0"/>
              <a:t>Who knows what Vuforia opportunities the Relic Rescue challenge will bring…</a:t>
            </a:r>
          </a:p>
          <a:p>
            <a:endParaRPr lang="en-US" dirty="0"/>
          </a:p>
        </p:txBody>
      </p:sp>
    </p:spTree>
    <p:extLst>
      <p:ext uri="{BB962C8B-B14F-4D97-AF65-F5344CB8AC3E}">
        <p14:creationId xmlns:p14="http://schemas.microsoft.com/office/powerpoint/2010/main" val="12126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3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5C285-9E6B-4A9D-BCD3-E3DB17F8E6E0}"/>
              </a:ext>
            </a:extLst>
          </p:cNvPr>
          <p:cNvSpPr>
            <a:spLocks noGrp="1"/>
          </p:cNvSpPr>
          <p:nvPr>
            <p:ph type="title"/>
          </p:nvPr>
        </p:nvSpPr>
        <p:spPr/>
        <p:txBody>
          <a:bodyPr>
            <a:normAutofit/>
          </a:bodyPr>
          <a:lstStyle/>
          <a:p>
            <a:r>
              <a:rPr lang="en-US" sz="3600" dirty="0"/>
              <a:t>What you need -Vuforia and ImageTargets and Axes, and Field Coordinates, oh my!</a:t>
            </a:r>
          </a:p>
        </p:txBody>
      </p:sp>
      <p:sp>
        <p:nvSpPr>
          <p:cNvPr id="3" name="Content Placeholder 2">
            <a:extLst>
              <a:ext uri="{FF2B5EF4-FFF2-40B4-BE49-F238E27FC236}">
                <a16:creationId xmlns:a16="http://schemas.microsoft.com/office/drawing/2014/main" id="{34053B2A-E450-4D39-A761-FF1C50D8872D}"/>
              </a:ext>
            </a:extLst>
          </p:cNvPr>
          <p:cNvSpPr>
            <a:spLocks noGrp="1"/>
          </p:cNvSpPr>
          <p:nvPr>
            <p:ph idx="1"/>
          </p:nvPr>
        </p:nvSpPr>
        <p:spPr>
          <a:xfrm>
            <a:off x="317696" y="1448971"/>
            <a:ext cx="4451252" cy="5078437"/>
          </a:xfrm>
        </p:spPr>
        <p:txBody>
          <a:bodyPr>
            <a:normAutofit fontScale="85000" lnSpcReduction="20000"/>
          </a:bodyPr>
          <a:lstStyle/>
          <a:p>
            <a:pPr marL="0" indent="0">
              <a:buNone/>
            </a:pPr>
            <a:endParaRPr lang="en-US" dirty="0"/>
          </a:p>
          <a:p>
            <a:pPr marL="0" indent="0">
              <a:buNone/>
            </a:pPr>
            <a:r>
              <a:rPr lang="en-US" dirty="0"/>
              <a:t>Some images ….and their exact sizes </a:t>
            </a:r>
          </a:p>
          <a:p>
            <a:pPr marL="0" indent="0">
              <a:buNone/>
            </a:pPr>
            <a:r>
              <a:rPr lang="en-US" dirty="0"/>
              <a:t>…….oh, and images’ locations on the field wall</a:t>
            </a:r>
          </a:p>
          <a:p>
            <a:pPr marL="0" indent="0">
              <a:buNone/>
            </a:pPr>
            <a:r>
              <a:rPr lang="en-US" dirty="0"/>
              <a:t>And orientation (like their axes)</a:t>
            </a:r>
            <a:br>
              <a:rPr lang="en-US" dirty="0"/>
            </a:br>
            <a:endParaRPr lang="en-US" dirty="0"/>
          </a:p>
          <a:p>
            <a:r>
              <a:rPr lang="en-US" dirty="0"/>
              <a:t>Vuforia uses the phone’s camera to inspect its surroundings and attempt to locate ImageTargets.</a:t>
            </a:r>
            <a:br>
              <a:rPr lang="en-US" dirty="0"/>
            </a:br>
            <a:endParaRPr lang="en-US" dirty="0"/>
          </a:p>
          <a:p>
            <a:r>
              <a:rPr lang="en-US" dirty="0"/>
              <a:t>Once images are located, Vuforia is able to determine the position and orientation of the images in relation to the camera of the Robot Controller phone.</a:t>
            </a:r>
          </a:p>
          <a:p>
            <a:endParaRPr lang="en-US" dirty="0"/>
          </a:p>
          <a:p>
            <a:endParaRPr lang="en-US" dirty="0"/>
          </a:p>
        </p:txBody>
      </p:sp>
      <p:pic>
        <p:nvPicPr>
          <p:cNvPr id="4" name="Picture 3">
            <a:hlinkClick r:id="rId3"/>
            <a:extLst>
              <a:ext uri="{FF2B5EF4-FFF2-40B4-BE49-F238E27FC236}">
                <a16:creationId xmlns:a16="http://schemas.microsoft.com/office/drawing/2014/main" id="{2B7D1496-9192-45D4-804F-5C2677644741}"/>
              </a:ext>
            </a:extLst>
          </p:cNvPr>
          <p:cNvPicPr>
            <a:picLocks noChangeAspect="1"/>
          </p:cNvPicPr>
          <p:nvPr/>
        </p:nvPicPr>
        <p:blipFill rotWithShape="1">
          <a:blip r:embed="rId4"/>
          <a:srcRect l="11885" t="20293" r="38500" b="33530"/>
          <a:stretch/>
        </p:blipFill>
        <p:spPr>
          <a:xfrm>
            <a:off x="5061424" y="1803742"/>
            <a:ext cx="6812880" cy="3564878"/>
          </a:xfrm>
          <a:prstGeom prst="rect">
            <a:avLst/>
          </a:prstGeom>
        </p:spPr>
      </p:pic>
      <p:sp>
        <p:nvSpPr>
          <p:cNvPr id="5" name="Rectangle 4">
            <a:extLst>
              <a:ext uri="{FF2B5EF4-FFF2-40B4-BE49-F238E27FC236}">
                <a16:creationId xmlns:a16="http://schemas.microsoft.com/office/drawing/2014/main" id="{4D2FAFEE-9B31-4B85-9244-FE6A92B790D0}"/>
              </a:ext>
            </a:extLst>
          </p:cNvPr>
          <p:cNvSpPr/>
          <p:nvPr/>
        </p:nvSpPr>
        <p:spPr>
          <a:xfrm>
            <a:off x="5778304" y="5481675"/>
            <a:ext cx="6096000" cy="646331"/>
          </a:xfrm>
          <a:prstGeom prst="rect">
            <a:avLst/>
          </a:prstGeom>
        </p:spPr>
        <p:txBody>
          <a:bodyPr>
            <a:spAutoFit/>
          </a:bodyPr>
          <a:lstStyle/>
          <a:p>
            <a:r>
              <a:rPr lang="en-US" dirty="0">
                <a:hlinkClick r:id="rId3"/>
              </a:rPr>
              <a:t>https://www.youtube.com/watch?v=zS8hkxowr1M&amp;feature=youtu.be&amp;list=PLC2AhMBYKMzGg4tGLaANUIN-3HZNWk-lb</a:t>
            </a:r>
            <a:r>
              <a:rPr lang="en-US" dirty="0"/>
              <a:t> </a:t>
            </a:r>
          </a:p>
        </p:txBody>
      </p:sp>
    </p:spTree>
    <p:extLst>
      <p:ext uri="{BB962C8B-B14F-4D97-AF65-F5344CB8AC3E}">
        <p14:creationId xmlns:p14="http://schemas.microsoft.com/office/powerpoint/2010/main" val="2507240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7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12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E7E72-46A1-40FE-81DE-66FB917518C2}"/>
              </a:ext>
            </a:extLst>
          </p:cNvPr>
          <p:cNvSpPr>
            <a:spLocks noGrp="1"/>
          </p:cNvSpPr>
          <p:nvPr>
            <p:ph type="title"/>
          </p:nvPr>
        </p:nvSpPr>
        <p:spPr/>
        <p:txBody>
          <a:bodyPr>
            <a:normAutofit/>
          </a:bodyPr>
          <a:lstStyle/>
          <a:p>
            <a:r>
              <a:rPr lang="en-US" sz="3800" dirty="0"/>
              <a:t>FTC_FieldCoordinateSystemDefinition.pdf</a:t>
            </a:r>
          </a:p>
        </p:txBody>
      </p:sp>
      <p:sp>
        <p:nvSpPr>
          <p:cNvPr id="3" name="Content Placeholder 2">
            <a:extLst>
              <a:ext uri="{FF2B5EF4-FFF2-40B4-BE49-F238E27FC236}">
                <a16:creationId xmlns:a16="http://schemas.microsoft.com/office/drawing/2014/main" id="{0C58D6FD-6B1C-44DC-82A7-075416A4A5E2}"/>
              </a:ext>
            </a:extLst>
          </p:cNvPr>
          <p:cNvSpPr>
            <a:spLocks noGrp="1"/>
          </p:cNvSpPr>
          <p:nvPr>
            <p:ph idx="1"/>
          </p:nvPr>
        </p:nvSpPr>
        <p:spPr>
          <a:xfrm>
            <a:off x="701887" y="6020972"/>
            <a:ext cx="10244003" cy="1086387"/>
          </a:xfrm>
        </p:spPr>
        <p:txBody>
          <a:bodyPr>
            <a:normAutofit fontScale="92500" lnSpcReduction="20000"/>
          </a:bodyPr>
          <a:lstStyle/>
          <a:p>
            <a:r>
              <a:rPr lang="en-US" dirty="0"/>
              <a:t>You need to know where (coordinates) the </a:t>
            </a:r>
            <a:r>
              <a:rPr lang="en-US" dirty="0" err="1"/>
              <a:t>ImageTargets</a:t>
            </a:r>
            <a:r>
              <a:rPr lang="en-US" dirty="0"/>
              <a:t> are and also where on the field your camera is.</a:t>
            </a:r>
          </a:p>
          <a:p>
            <a:r>
              <a:rPr lang="en-US" dirty="0"/>
              <a:t>Direction of rotation of axes matters. The .pdf will help</a:t>
            </a:r>
          </a:p>
        </p:txBody>
      </p:sp>
      <p:pic>
        <p:nvPicPr>
          <p:cNvPr id="4" name="Picture 3">
            <a:extLst>
              <a:ext uri="{FF2B5EF4-FFF2-40B4-BE49-F238E27FC236}">
                <a16:creationId xmlns:a16="http://schemas.microsoft.com/office/drawing/2014/main" id="{223927F3-7710-4B4E-A518-0809F8C24555}"/>
              </a:ext>
            </a:extLst>
          </p:cNvPr>
          <p:cNvPicPr/>
          <p:nvPr/>
        </p:nvPicPr>
        <p:blipFill>
          <a:blip r:embed="rId3"/>
          <a:stretch>
            <a:fillRect/>
          </a:stretch>
        </p:blipFill>
        <p:spPr>
          <a:xfrm>
            <a:off x="3613354" y="1825625"/>
            <a:ext cx="6982341" cy="4195347"/>
          </a:xfrm>
          <a:prstGeom prst="rect">
            <a:avLst/>
          </a:prstGeom>
        </p:spPr>
      </p:pic>
      <p:sp>
        <p:nvSpPr>
          <p:cNvPr id="5" name="TextBox 4">
            <a:extLst>
              <a:ext uri="{FF2B5EF4-FFF2-40B4-BE49-F238E27FC236}">
                <a16:creationId xmlns:a16="http://schemas.microsoft.com/office/drawing/2014/main" id="{62C27F8A-152C-43C2-8617-2B6BC33FBF5E}"/>
              </a:ext>
            </a:extLst>
          </p:cNvPr>
          <p:cNvSpPr txBox="1"/>
          <p:nvPr/>
        </p:nvSpPr>
        <p:spPr>
          <a:xfrm>
            <a:off x="1871003" y="1271734"/>
            <a:ext cx="7469945" cy="369332"/>
          </a:xfrm>
          <a:prstGeom prst="rect">
            <a:avLst/>
          </a:prstGeom>
          <a:noFill/>
        </p:spPr>
        <p:txBody>
          <a:bodyPr wrap="square" rtlCol="0">
            <a:spAutoFit/>
          </a:bodyPr>
          <a:lstStyle/>
          <a:p>
            <a:r>
              <a:rPr lang="en-US" dirty="0"/>
              <a:t>Document available on   </a:t>
            </a:r>
            <a:r>
              <a:rPr lang="en-US" dirty="0">
                <a:hlinkClick r:id="rId4"/>
              </a:rPr>
              <a:t>https://github.com/ftctechnh/ftc_app/releases</a:t>
            </a:r>
            <a:endParaRPr lang="en-US" dirty="0"/>
          </a:p>
        </p:txBody>
      </p:sp>
    </p:spTree>
    <p:extLst>
      <p:ext uri="{BB962C8B-B14F-4D97-AF65-F5344CB8AC3E}">
        <p14:creationId xmlns:p14="http://schemas.microsoft.com/office/powerpoint/2010/main" val="2127131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A9E24-8972-4D61-B4BF-B5484FF23B74}"/>
              </a:ext>
            </a:extLst>
          </p:cNvPr>
          <p:cNvSpPr>
            <a:spLocks noGrp="1"/>
          </p:cNvSpPr>
          <p:nvPr>
            <p:ph type="title"/>
          </p:nvPr>
        </p:nvSpPr>
        <p:spPr>
          <a:xfrm>
            <a:off x="838200" y="365126"/>
            <a:ext cx="10515600" cy="326936"/>
          </a:xfrm>
        </p:spPr>
        <p:txBody>
          <a:bodyPr>
            <a:normAutofit fontScale="90000"/>
          </a:bodyPr>
          <a:lstStyle/>
          <a:p>
            <a:r>
              <a:rPr lang="en-US" dirty="0"/>
              <a:t>Axes Rotations and Right Hand  Rule</a:t>
            </a:r>
          </a:p>
        </p:txBody>
      </p:sp>
      <p:sp>
        <p:nvSpPr>
          <p:cNvPr id="3" name="Content Placeholder 2">
            <a:extLst>
              <a:ext uri="{FF2B5EF4-FFF2-40B4-BE49-F238E27FC236}">
                <a16:creationId xmlns:a16="http://schemas.microsoft.com/office/drawing/2014/main" id="{F8E11234-F858-4CE5-88E2-5293A4A49E8D}"/>
              </a:ext>
            </a:extLst>
          </p:cNvPr>
          <p:cNvSpPr>
            <a:spLocks noGrp="1"/>
          </p:cNvSpPr>
          <p:nvPr>
            <p:ph idx="1"/>
          </p:nvPr>
        </p:nvSpPr>
        <p:spPr>
          <a:xfrm>
            <a:off x="838200" y="1825625"/>
            <a:ext cx="3542071" cy="4351338"/>
          </a:xfrm>
        </p:spPr>
        <p:txBody>
          <a:bodyPr/>
          <a:lstStyle/>
          <a:p>
            <a:r>
              <a:rPr lang="en-US" dirty="0"/>
              <a:t>Lay your hand on the axis with thumb pointing in the positive directions of axes.</a:t>
            </a:r>
          </a:p>
          <a:p>
            <a:r>
              <a:rPr lang="en-US" dirty="0"/>
              <a:t>Direction your fingers are pointing indicates direction of positive rotation for that axis.</a:t>
            </a:r>
          </a:p>
        </p:txBody>
      </p:sp>
      <p:pic>
        <p:nvPicPr>
          <p:cNvPr id="4" name="Picture 3">
            <a:extLst>
              <a:ext uri="{FF2B5EF4-FFF2-40B4-BE49-F238E27FC236}">
                <a16:creationId xmlns:a16="http://schemas.microsoft.com/office/drawing/2014/main" id="{279288AD-3A66-428C-A14B-D58B287FA65E}"/>
              </a:ext>
            </a:extLst>
          </p:cNvPr>
          <p:cNvPicPr/>
          <p:nvPr/>
        </p:nvPicPr>
        <p:blipFill rotWithShape="1">
          <a:blip r:embed="rId3"/>
          <a:srcRect l="32408" t="16005" r="33150" b="20605"/>
          <a:stretch/>
        </p:blipFill>
        <p:spPr bwMode="auto">
          <a:xfrm>
            <a:off x="4533545" y="1690688"/>
            <a:ext cx="3124909" cy="3301140"/>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4CB4D32D-D1FA-4EFC-B098-80E1F672299D}"/>
              </a:ext>
            </a:extLst>
          </p:cNvPr>
          <p:cNvPicPr>
            <a:picLocks noChangeAspect="1"/>
          </p:cNvPicPr>
          <p:nvPr/>
        </p:nvPicPr>
        <p:blipFill rotWithShape="1">
          <a:blip r:embed="rId4"/>
          <a:srcRect l="28729" t="28464" r="49152" b="38299"/>
          <a:stretch/>
        </p:blipFill>
        <p:spPr>
          <a:xfrm>
            <a:off x="8533109" y="1690688"/>
            <a:ext cx="2696705" cy="2278251"/>
          </a:xfrm>
          <a:prstGeom prst="rect">
            <a:avLst/>
          </a:prstGeom>
        </p:spPr>
      </p:pic>
      <p:sp>
        <p:nvSpPr>
          <p:cNvPr id="6" name="TextBox 5">
            <a:extLst>
              <a:ext uri="{FF2B5EF4-FFF2-40B4-BE49-F238E27FC236}">
                <a16:creationId xmlns:a16="http://schemas.microsoft.com/office/drawing/2014/main" id="{28103ECC-60AA-4962-AFFB-E1A7D833D897}"/>
              </a:ext>
            </a:extLst>
          </p:cNvPr>
          <p:cNvSpPr txBox="1"/>
          <p:nvPr/>
        </p:nvSpPr>
        <p:spPr>
          <a:xfrm>
            <a:off x="8533110" y="4068498"/>
            <a:ext cx="3022168" cy="646331"/>
          </a:xfrm>
          <a:prstGeom prst="rect">
            <a:avLst/>
          </a:prstGeom>
          <a:noFill/>
        </p:spPr>
        <p:txBody>
          <a:bodyPr wrap="square" rtlCol="0">
            <a:spAutoFit/>
          </a:bodyPr>
          <a:lstStyle/>
          <a:p>
            <a:r>
              <a:rPr lang="en-US" dirty="0"/>
              <a:t>For </a:t>
            </a:r>
            <a:r>
              <a:rPr lang="en-US" dirty="0">
                <a:solidFill>
                  <a:schemeClr val="accent1">
                    <a:lumMod val="75000"/>
                  </a:schemeClr>
                </a:solidFill>
              </a:rPr>
              <a:t>Z axis</a:t>
            </a:r>
            <a:r>
              <a:rPr lang="en-US" dirty="0"/>
              <a:t>, positive rotation is counter clockwise</a:t>
            </a:r>
          </a:p>
        </p:txBody>
      </p:sp>
      <p:sp>
        <p:nvSpPr>
          <p:cNvPr id="7" name="TextBox 6">
            <a:extLst>
              <a:ext uri="{FF2B5EF4-FFF2-40B4-BE49-F238E27FC236}">
                <a16:creationId xmlns:a16="http://schemas.microsoft.com/office/drawing/2014/main" id="{DA4275BB-E166-4934-9C58-7EF7C1AA1AE6}"/>
              </a:ext>
            </a:extLst>
          </p:cNvPr>
          <p:cNvSpPr txBox="1"/>
          <p:nvPr/>
        </p:nvSpPr>
        <p:spPr>
          <a:xfrm>
            <a:off x="4649492" y="4991828"/>
            <a:ext cx="2774196" cy="646331"/>
          </a:xfrm>
          <a:prstGeom prst="rect">
            <a:avLst/>
          </a:prstGeom>
          <a:noFill/>
        </p:spPr>
        <p:txBody>
          <a:bodyPr wrap="square" rtlCol="0">
            <a:spAutoFit/>
          </a:bodyPr>
          <a:lstStyle/>
          <a:p>
            <a:r>
              <a:rPr lang="en-US" dirty="0"/>
              <a:t>For</a:t>
            </a:r>
            <a:r>
              <a:rPr lang="en-US" dirty="0">
                <a:solidFill>
                  <a:srgbClr val="FF0000"/>
                </a:solidFill>
              </a:rPr>
              <a:t> X axis</a:t>
            </a:r>
            <a:r>
              <a:rPr lang="en-US" dirty="0"/>
              <a:t>, positive rotation is counter clockwise</a:t>
            </a:r>
          </a:p>
        </p:txBody>
      </p:sp>
      <p:sp>
        <p:nvSpPr>
          <p:cNvPr id="8" name="TextBox 7">
            <a:extLst>
              <a:ext uri="{FF2B5EF4-FFF2-40B4-BE49-F238E27FC236}">
                <a16:creationId xmlns:a16="http://schemas.microsoft.com/office/drawing/2014/main" id="{974DDF3C-4139-4C52-9D66-9EA78DC8EAF0}"/>
              </a:ext>
            </a:extLst>
          </p:cNvPr>
          <p:cNvSpPr txBox="1"/>
          <p:nvPr/>
        </p:nvSpPr>
        <p:spPr>
          <a:xfrm>
            <a:off x="8180523" y="5294502"/>
            <a:ext cx="2774196" cy="923330"/>
          </a:xfrm>
          <a:prstGeom prst="rect">
            <a:avLst/>
          </a:prstGeom>
          <a:noFill/>
        </p:spPr>
        <p:txBody>
          <a:bodyPr wrap="square" rtlCol="0">
            <a:spAutoFit/>
          </a:bodyPr>
          <a:lstStyle/>
          <a:p>
            <a:r>
              <a:rPr lang="en-US" dirty="0"/>
              <a:t>Pop Quiz!</a:t>
            </a:r>
          </a:p>
          <a:p>
            <a:r>
              <a:rPr lang="en-US" dirty="0"/>
              <a:t>For </a:t>
            </a:r>
            <a:r>
              <a:rPr lang="en-US" dirty="0">
                <a:solidFill>
                  <a:srgbClr val="00B050"/>
                </a:solidFill>
              </a:rPr>
              <a:t>Y axis, </a:t>
            </a:r>
            <a:r>
              <a:rPr lang="en-US" dirty="0"/>
              <a:t>positive rotation is _________.</a:t>
            </a:r>
          </a:p>
        </p:txBody>
      </p:sp>
      <p:sp>
        <p:nvSpPr>
          <p:cNvPr id="9" name="TextBox 8">
            <a:extLst>
              <a:ext uri="{FF2B5EF4-FFF2-40B4-BE49-F238E27FC236}">
                <a16:creationId xmlns:a16="http://schemas.microsoft.com/office/drawing/2014/main" id="{0B3D2AFA-FD76-44B2-9703-2CEE43F17D7F}"/>
              </a:ext>
            </a:extLst>
          </p:cNvPr>
          <p:cNvSpPr txBox="1"/>
          <p:nvPr/>
        </p:nvSpPr>
        <p:spPr>
          <a:xfrm>
            <a:off x="914519" y="754520"/>
            <a:ext cx="7469945" cy="646331"/>
          </a:xfrm>
          <a:prstGeom prst="rect">
            <a:avLst/>
          </a:prstGeom>
          <a:noFill/>
        </p:spPr>
        <p:txBody>
          <a:bodyPr wrap="square" rtlCol="0">
            <a:spAutoFit/>
          </a:bodyPr>
          <a:lstStyle/>
          <a:p>
            <a:r>
              <a:rPr lang="en-US" dirty="0"/>
              <a:t>FTC_FieldCoordinateSystemDefinition.pdf  at </a:t>
            </a:r>
            <a:r>
              <a:rPr lang="en-US" dirty="0">
                <a:hlinkClick r:id="rId5"/>
              </a:rPr>
              <a:t>https://github.com/ftctechnh/ftc_app/releases</a:t>
            </a:r>
            <a:endParaRPr lang="en-US" dirty="0"/>
          </a:p>
        </p:txBody>
      </p:sp>
    </p:spTree>
    <p:extLst>
      <p:ext uri="{BB962C8B-B14F-4D97-AF65-F5344CB8AC3E}">
        <p14:creationId xmlns:p14="http://schemas.microsoft.com/office/powerpoint/2010/main" val="2348975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745C9-0016-461C-8233-C1BEDD36E63D}"/>
              </a:ext>
            </a:extLst>
          </p:cNvPr>
          <p:cNvSpPr>
            <a:spLocks noGrp="1"/>
          </p:cNvSpPr>
          <p:nvPr>
            <p:ph type="title"/>
          </p:nvPr>
        </p:nvSpPr>
        <p:spPr>
          <a:xfrm>
            <a:off x="987674" y="677052"/>
            <a:ext cx="10366126" cy="698496"/>
          </a:xfrm>
        </p:spPr>
        <p:txBody>
          <a:bodyPr>
            <a:normAutofit fontScale="90000"/>
          </a:bodyPr>
          <a:lstStyle/>
          <a:p>
            <a:pPr algn="ctr"/>
            <a:r>
              <a:rPr lang="en-US" dirty="0"/>
              <a:t>Using FTCVuforiaDemo files to pull it all together (Thank you, FTC 2818, G-Force!)</a:t>
            </a:r>
          </a:p>
        </p:txBody>
      </p:sp>
      <p:sp>
        <p:nvSpPr>
          <p:cNvPr id="3" name="Content Placeholder 2">
            <a:extLst>
              <a:ext uri="{FF2B5EF4-FFF2-40B4-BE49-F238E27FC236}">
                <a16:creationId xmlns:a16="http://schemas.microsoft.com/office/drawing/2014/main" id="{86696FC2-8645-4626-8EC1-861E91631CEB}"/>
              </a:ext>
            </a:extLst>
          </p:cNvPr>
          <p:cNvSpPr>
            <a:spLocks noGrp="1"/>
          </p:cNvSpPr>
          <p:nvPr>
            <p:ph idx="1"/>
          </p:nvPr>
        </p:nvSpPr>
        <p:spPr>
          <a:xfrm>
            <a:off x="838200" y="2506662"/>
            <a:ext cx="10515600" cy="4351338"/>
          </a:xfrm>
        </p:spPr>
        <p:txBody>
          <a:bodyPr/>
          <a:lstStyle/>
          <a:p>
            <a:r>
              <a:rPr lang="en-US" dirty="0"/>
              <a:t>Download the source code at </a:t>
            </a:r>
            <a:r>
              <a:rPr lang="en-US" dirty="0">
                <a:hlinkClick r:id="rId3"/>
              </a:rPr>
              <a:t>https://github.com/gearsincorg/FTCVuforiaDemo</a:t>
            </a:r>
            <a:r>
              <a:rPr lang="en-US" dirty="0"/>
              <a:t> </a:t>
            </a:r>
          </a:p>
          <a:p>
            <a:r>
              <a:rPr lang="en-US" dirty="0"/>
              <a:t> Video Tutorial Walk-Through – talks you through code</a:t>
            </a:r>
            <a:br>
              <a:rPr lang="en-US" dirty="0"/>
            </a:br>
            <a:r>
              <a:rPr lang="en-US" dirty="0">
                <a:hlinkClick r:id="rId4"/>
              </a:rPr>
              <a:t>https://www.youtube.com/watch?v=AxKrJEtfuaI</a:t>
            </a:r>
            <a:endParaRPr lang="en-US" dirty="0"/>
          </a:p>
          <a:p>
            <a:r>
              <a:rPr lang="en-US" dirty="0"/>
              <a:t>FTC axis geometry animation – helps with axes, orientation, and final  result we hope for</a:t>
            </a:r>
            <a:br>
              <a:rPr lang="en-US" dirty="0"/>
            </a:br>
            <a:r>
              <a:rPr lang="en-US" u="sng" dirty="0">
                <a:hlinkClick r:id="rId5"/>
              </a:rPr>
              <a:t>https://www.youtube.com/watch?v=T3-F2xpaesg</a:t>
            </a:r>
            <a:endParaRPr lang="en-US" dirty="0"/>
          </a:p>
          <a:p>
            <a:endParaRPr lang="en-US" dirty="0"/>
          </a:p>
          <a:p>
            <a:endParaRPr lang="en-US" dirty="0"/>
          </a:p>
        </p:txBody>
      </p:sp>
      <p:sp>
        <p:nvSpPr>
          <p:cNvPr id="4" name="TextBox 3">
            <a:extLst>
              <a:ext uri="{FF2B5EF4-FFF2-40B4-BE49-F238E27FC236}">
                <a16:creationId xmlns:a16="http://schemas.microsoft.com/office/drawing/2014/main" id="{B5723BE7-0BE2-4270-9AF2-072BAF1A8669}"/>
              </a:ext>
            </a:extLst>
          </p:cNvPr>
          <p:cNvSpPr txBox="1"/>
          <p:nvPr/>
        </p:nvSpPr>
        <p:spPr>
          <a:xfrm>
            <a:off x="280021" y="1375548"/>
            <a:ext cx="11911979" cy="1231106"/>
          </a:xfrm>
          <a:prstGeom prst="rect">
            <a:avLst/>
          </a:prstGeom>
          <a:noFill/>
        </p:spPr>
        <p:txBody>
          <a:bodyPr wrap="none" rtlCol="0">
            <a:spAutoFit/>
          </a:bodyPr>
          <a:lstStyle/>
          <a:p>
            <a:r>
              <a:rPr lang="en-US" dirty="0"/>
              <a:t>,</a:t>
            </a:r>
          </a:p>
          <a:p>
            <a:r>
              <a:rPr lang="en-US" sz="2800" dirty="0"/>
              <a:t>This linear opmode demonstrates one way to use Vuforia to track target images. </a:t>
            </a:r>
            <a:br>
              <a:rPr lang="en-US" sz="2800" dirty="0"/>
            </a:br>
            <a:endParaRPr lang="en-US" sz="2800" dirty="0"/>
          </a:p>
        </p:txBody>
      </p:sp>
    </p:spTree>
    <p:extLst>
      <p:ext uri="{BB962C8B-B14F-4D97-AF65-F5344CB8AC3E}">
        <p14:creationId xmlns:p14="http://schemas.microsoft.com/office/powerpoint/2010/main" val="1163537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D2BAB-91A2-44F1-8E19-322660345D89}"/>
              </a:ext>
            </a:extLst>
          </p:cNvPr>
          <p:cNvSpPr>
            <a:spLocks noGrp="1"/>
          </p:cNvSpPr>
          <p:nvPr>
            <p:ph type="title"/>
          </p:nvPr>
        </p:nvSpPr>
        <p:spPr/>
        <p:txBody>
          <a:bodyPr/>
          <a:lstStyle/>
          <a:p>
            <a:r>
              <a:rPr lang="en-US" dirty="0"/>
              <a:t>Target Tracking</a:t>
            </a:r>
          </a:p>
        </p:txBody>
      </p:sp>
      <p:sp>
        <p:nvSpPr>
          <p:cNvPr id="3" name="Content Placeholder 2">
            <a:extLst>
              <a:ext uri="{FF2B5EF4-FFF2-40B4-BE49-F238E27FC236}">
                <a16:creationId xmlns:a16="http://schemas.microsoft.com/office/drawing/2014/main" id="{D76F35CB-6462-4C8E-9F07-0FA91A011BEB}"/>
              </a:ext>
            </a:extLst>
          </p:cNvPr>
          <p:cNvSpPr>
            <a:spLocks noGrp="1"/>
          </p:cNvSpPr>
          <p:nvPr>
            <p:ph idx="1"/>
          </p:nvPr>
        </p:nvSpPr>
        <p:spPr/>
        <p:txBody>
          <a:bodyPr>
            <a:normAutofit/>
          </a:bodyPr>
          <a:lstStyle/>
          <a:p>
            <a:r>
              <a:rPr lang="en-US" dirty="0"/>
              <a:t>Once you have identified the target, you want your robot to approach the target, following these three steps (simultaneously)</a:t>
            </a:r>
          </a:p>
          <a:p>
            <a:pPr marL="0" indent="0">
              <a:buNone/>
            </a:pPr>
            <a:endParaRPr lang="en-US" dirty="0"/>
          </a:p>
          <a:p>
            <a:pPr lvl="1"/>
            <a:r>
              <a:rPr lang="en-US" dirty="0"/>
              <a:t>Rotate robot so it is pointing at the target (for best target retention). </a:t>
            </a:r>
          </a:p>
          <a:p>
            <a:pPr lvl="1"/>
            <a:r>
              <a:rPr lang="en-US" dirty="0"/>
              <a:t>Drive laterally based on distance from target center-line </a:t>
            </a:r>
          </a:p>
          <a:p>
            <a:pPr lvl="1"/>
            <a:r>
              <a:rPr lang="en-US" dirty="0"/>
              <a:t>Drive forward based on the desired target standoff distance</a:t>
            </a:r>
          </a:p>
          <a:p>
            <a:pPr lvl="1"/>
            <a:endParaRPr lang="en-US" dirty="0"/>
          </a:p>
          <a:p>
            <a:pPr marL="0" indent="0">
              <a:buNone/>
            </a:pPr>
            <a:r>
              <a:rPr lang="en-US" dirty="0"/>
              <a:t>2818VuforiaDemoAnimation of robot on FTC field executing Vuforia OpMode makes this clearer</a:t>
            </a:r>
          </a:p>
          <a:p>
            <a:pPr lvl="1"/>
            <a:r>
              <a:rPr lang="en-US" dirty="0">
                <a:hlinkClick r:id="rId3"/>
              </a:rPr>
              <a:t>https://www.youtube.com/watch?v=T3-F2xpaesg</a:t>
            </a:r>
            <a:r>
              <a:rPr lang="en-US" dirty="0"/>
              <a:t> </a:t>
            </a:r>
          </a:p>
          <a:p>
            <a:pPr lvl="1"/>
            <a:endParaRPr lang="en-US" dirty="0"/>
          </a:p>
        </p:txBody>
      </p:sp>
    </p:spTree>
    <p:extLst>
      <p:ext uri="{BB962C8B-B14F-4D97-AF65-F5344CB8AC3E}">
        <p14:creationId xmlns:p14="http://schemas.microsoft.com/office/powerpoint/2010/main" val="1102223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10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10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000"/>
                                        <p:tgtEl>
                                          <p:spTgt spid="3">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9E28A-32F4-47CF-9043-689525C23CBB}"/>
              </a:ext>
            </a:extLst>
          </p:cNvPr>
          <p:cNvSpPr>
            <a:spLocks noGrp="1"/>
          </p:cNvSpPr>
          <p:nvPr>
            <p:ph type="title"/>
          </p:nvPr>
        </p:nvSpPr>
        <p:spPr/>
        <p:txBody>
          <a:bodyPr/>
          <a:lstStyle/>
          <a:p>
            <a:r>
              <a:rPr lang="en-US" dirty="0"/>
              <a:t>FTCVuforiaDemo - </a:t>
            </a:r>
          </a:p>
        </p:txBody>
      </p:sp>
      <p:sp>
        <p:nvSpPr>
          <p:cNvPr id="3" name="Content Placeholder 2">
            <a:extLst>
              <a:ext uri="{FF2B5EF4-FFF2-40B4-BE49-F238E27FC236}">
                <a16:creationId xmlns:a16="http://schemas.microsoft.com/office/drawing/2014/main" id="{59A177F2-B970-4C96-B66E-52676A211ECC}"/>
              </a:ext>
            </a:extLst>
          </p:cNvPr>
          <p:cNvSpPr>
            <a:spLocks noGrp="1"/>
          </p:cNvSpPr>
          <p:nvPr>
            <p:ph idx="1"/>
          </p:nvPr>
        </p:nvSpPr>
        <p:spPr/>
        <p:txBody>
          <a:bodyPr/>
          <a:lstStyle/>
          <a:p>
            <a:r>
              <a:rPr lang="en-US" dirty="0"/>
              <a:t>Example showing how to:</a:t>
            </a:r>
          </a:p>
          <a:p>
            <a:pPr lvl="1"/>
            <a:r>
              <a:rPr lang="en-US" dirty="0"/>
              <a:t> identify a target</a:t>
            </a:r>
          </a:p>
          <a:p>
            <a:pPr lvl="1"/>
            <a:r>
              <a:rPr lang="en-US" dirty="0"/>
              <a:t>get robot’s position</a:t>
            </a:r>
          </a:p>
          <a:p>
            <a:pPr lvl="1"/>
            <a:r>
              <a:rPr lang="en-US" dirty="0"/>
              <a:t>plan and execute an approach to the target.</a:t>
            </a:r>
          </a:p>
          <a:p>
            <a:pPr lvl="2"/>
            <a:r>
              <a:rPr lang="en-US" sz="1800" dirty="0">
                <a:hlinkClick r:id="rId3"/>
              </a:rPr>
              <a:t>https://github.com/gearsincorg/FTCVuforiaDemo/blob/master/TeleopOpmode.java</a:t>
            </a:r>
            <a:r>
              <a:rPr lang="en-US" sz="1800" dirty="0"/>
              <a:t> </a:t>
            </a:r>
          </a:p>
          <a:p>
            <a:pPr lvl="2"/>
            <a:endParaRPr lang="en-US" sz="1800" dirty="0"/>
          </a:p>
          <a:p>
            <a:pPr lvl="1"/>
            <a:endParaRPr lang="en-US" dirty="0"/>
          </a:p>
        </p:txBody>
      </p:sp>
    </p:spTree>
    <p:extLst>
      <p:ext uri="{BB962C8B-B14F-4D97-AF65-F5344CB8AC3E}">
        <p14:creationId xmlns:p14="http://schemas.microsoft.com/office/powerpoint/2010/main" val="2517472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0F646-C8CC-4DF5-9A07-E6FE7DE5A41C}"/>
              </a:ext>
            </a:extLst>
          </p:cNvPr>
          <p:cNvSpPr>
            <a:spLocks noGrp="1"/>
          </p:cNvSpPr>
          <p:nvPr>
            <p:ph type="title"/>
          </p:nvPr>
        </p:nvSpPr>
        <p:spPr/>
        <p:txBody>
          <a:bodyPr/>
          <a:lstStyle/>
          <a:p>
            <a:r>
              <a:rPr lang="en-US" dirty="0"/>
              <a:t>Files included in the FTCVuforiaDemo</a:t>
            </a:r>
          </a:p>
        </p:txBody>
      </p:sp>
      <p:sp>
        <p:nvSpPr>
          <p:cNvPr id="6" name="Content Placeholder 5">
            <a:extLst>
              <a:ext uri="{FF2B5EF4-FFF2-40B4-BE49-F238E27FC236}">
                <a16:creationId xmlns:a16="http://schemas.microsoft.com/office/drawing/2014/main" id="{482812CD-7FF4-43A1-BC37-B72D6F245600}"/>
              </a:ext>
            </a:extLst>
          </p:cNvPr>
          <p:cNvSpPr>
            <a:spLocks noGrp="1"/>
          </p:cNvSpPr>
          <p:nvPr>
            <p:ph idx="1"/>
          </p:nvPr>
        </p:nvSpPr>
        <p:spPr/>
        <p:txBody>
          <a:bodyPr>
            <a:normAutofit fontScale="55000" lnSpcReduction="20000"/>
          </a:bodyPr>
          <a:lstStyle/>
          <a:p>
            <a:r>
              <a:rPr lang="en-US" u="sng" dirty="0">
                <a:hlinkClick r:id="rId3" tooltip="Robot_Navigation.java"/>
              </a:rPr>
              <a:t>Robot_Navigation.java</a:t>
            </a:r>
            <a:endParaRPr lang="en-US" u="sng" dirty="0"/>
          </a:p>
          <a:p>
            <a:r>
              <a:rPr lang="en-US" u="sng" dirty="0">
                <a:hlinkClick r:id="rId4" tooltip="Robot_OmniDrive.java"/>
              </a:rPr>
              <a:t>Robot_OmniDrive.java</a:t>
            </a:r>
            <a:endParaRPr lang="en-US" u="sng" dirty="0"/>
          </a:p>
          <a:p>
            <a:r>
              <a:rPr lang="en-US" u="sng" dirty="0">
                <a:hlinkClick r:id="rId5" tooltip="TeleopOpmode.java"/>
              </a:rPr>
              <a:t>TeleopOpmode.java</a:t>
            </a:r>
            <a:endParaRPr lang="en-US" u="sng" dirty="0"/>
          </a:p>
          <a:p>
            <a:r>
              <a:rPr lang="en-US" u="sng" dirty="0">
                <a:hlinkClick r:id="rId6" tooltip="README.md"/>
              </a:rPr>
              <a:t>README.md</a:t>
            </a:r>
            <a:endParaRPr lang="en-US" u="sng" dirty="0"/>
          </a:p>
          <a:p>
            <a:r>
              <a:rPr lang="en-US" dirty="0"/>
              <a:t>Download the folder from GitHub </a:t>
            </a:r>
            <a:r>
              <a:rPr lang="en-US" dirty="0">
                <a:hlinkClick r:id="rId7"/>
              </a:rPr>
              <a:t>https://github.com/gearsincorg/FTCVuforiaDemo</a:t>
            </a:r>
            <a:r>
              <a:rPr lang="en-US" dirty="0"/>
              <a:t> </a:t>
            </a:r>
          </a:p>
          <a:p>
            <a:r>
              <a:rPr lang="en-US" dirty="0"/>
              <a:t>Extract the zipped files</a:t>
            </a:r>
          </a:p>
          <a:p>
            <a:r>
              <a:rPr lang="en-US" dirty="0"/>
              <a:t>Open Android Studio and your FtcRobotControllerSDK</a:t>
            </a:r>
          </a:p>
          <a:p>
            <a:r>
              <a:rPr lang="en-US" dirty="0"/>
              <a:t>Go to File /Open and select Robot_Navigation from the folder you downloaded. </a:t>
            </a:r>
          </a:p>
          <a:p>
            <a:r>
              <a:rPr lang="en-US" dirty="0"/>
              <a:t>Copy the file.</a:t>
            </a:r>
          </a:p>
          <a:p>
            <a:r>
              <a:rPr lang="en-US" dirty="0"/>
              <a:t> Click on </a:t>
            </a:r>
            <a:r>
              <a:rPr lang="en-US" dirty="0" err="1"/>
              <a:t>org.firstinspires.ftc.teamcode</a:t>
            </a:r>
            <a:r>
              <a:rPr lang="en-US" dirty="0"/>
              <a:t> and paste the code in there.</a:t>
            </a:r>
          </a:p>
          <a:p>
            <a:r>
              <a:rPr lang="en-US" dirty="0"/>
              <a:t>Click on </a:t>
            </a:r>
            <a:r>
              <a:rPr lang="en-US" dirty="0" err="1"/>
              <a:t>RegisterOpmodes</a:t>
            </a:r>
            <a:r>
              <a:rPr lang="en-US" dirty="0"/>
              <a:t> </a:t>
            </a:r>
          </a:p>
          <a:p>
            <a:r>
              <a:rPr lang="en-US" dirty="0" err="1"/>
              <a:t>Manage.register</a:t>
            </a:r>
            <a:r>
              <a:rPr lang="en-US" dirty="0"/>
              <a:t>(“</a:t>
            </a:r>
            <a:r>
              <a:rPr lang="en-US" dirty="0" err="1"/>
              <a:t>Robot_NavigationOpmode</a:t>
            </a:r>
            <a:r>
              <a:rPr lang="en-US" dirty="0"/>
              <a:t>”, </a:t>
            </a:r>
            <a:r>
              <a:rPr lang="en-US" dirty="0" err="1"/>
              <a:t>Robot_Naviagtion.class</a:t>
            </a:r>
            <a:endParaRPr lang="en-US" dirty="0"/>
          </a:p>
          <a:p>
            <a:r>
              <a:rPr lang="en-US" dirty="0"/>
              <a:t>Repeat  for </a:t>
            </a:r>
            <a:r>
              <a:rPr lang="en-US" dirty="0" err="1"/>
              <a:t>Robot_OmniDrive</a:t>
            </a:r>
            <a:endParaRPr lang="en-US" dirty="0"/>
          </a:p>
          <a:p>
            <a:r>
              <a:rPr lang="en-US" dirty="0"/>
              <a:t>Repeat for </a:t>
            </a:r>
            <a:r>
              <a:rPr lang="en-US" dirty="0" err="1"/>
              <a:t>TeleopOpmode</a:t>
            </a:r>
            <a:r>
              <a:rPr lang="en-US" dirty="0"/>
              <a:t>.</a:t>
            </a:r>
          </a:p>
          <a:p>
            <a:r>
              <a:rPr lang="en-US" dirty="0"/>
              <a:t>You should now have all three files in your TeamCode section of the FtcRobotController </a:t>
            </a:r>
          </a:p>
          <a:p>
            <a:endParaRPr lang="en-US" dirty="0"/>
          </a:p>
        </p:txBody>
      </p:sp>
      <p:sp>
        <p:nvSpPr>
          <p:cNvPr id="4" name="Rectangle 2">
            <a:extLst>
              <a:ext uri="{FF2B5EF4-FFF2-40B4-BE49-F238E27FC236}">
                <a16:creationId xmlns:a16="http://schemas.microsoft.com/office/drawing/2014/main" id="{8450A61A-B6D7-41CE-BE65-63142BC84137}"/>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manager.register(</a:t>
            </a:r>
            <a:r>
              <a:rPr kumimoji="0" lang="en-US" altLang="en-US" sz="900" b="1" i="0" u="none" strike="noStrike" cap="none" normalizeH="0" baseline="0">
                <a:ln>
                  <a:noFill/>
                </a:ln>
                <a:solidFill>
                  <a:srgbClr val="008000"/>
                </a:solidFill>
                <a:effectLst/>
                <a:latin typeface="Courier New" panose="02070309020205020404" pitchFamily="49" charset="0"/>
                <a:cs typeface="Courier New" panose="02070309020205020404" pitchFamily="49" charset="0"/>
              </a:rPr>
              <a:t>"TeleopOpmode"</a:t>
            </a:r>
            <a:r>
              <a:rPr kumimoji="0" lang="en-US" altLang="en-US" sz="9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          TeleopOpmode.</a:t>
            </a:r>
            <a:r>
              <a:rPr kumimoji="0" lang="en-US" altLang="en-US" sz="900" b="1" i="0" u="none" strike="noStrike" cap="none" normalizeH="0" baseline="0">
                <a:ln>
                  <a:noFill/>
                </a:ln>
                <a:solidFill>
                  <a:srgbClr val="000080"/>
                </a:solidFill>
                <a:effectLst/>
                <a:latin typeface="Courier New" panose="02070309020205020404" pitchFamily="49" charset="0"/>
                <a:cs typeface="Courier New" panose="02070309020205020404" pitchFamily="49" charset="0"/>
              </a:rPr>
              <a:t>class</a:t>
            </a:r>
            <a:r>
              <a:rPr kumimoji="0" lang="en-US" altLang="en-US" sz="900" b="0" i="0" u="none" strike="noStrike" cap="none" normalizeH="0" baseline="0">
                <a:ln>
                  <a:noFill/>
                </a:ln>
                <a:solidFill>
                  <a:srgbClr val="000000"/>
                </a:solidFill>
                <a:effectLst/>
                <a:latin typeface="Courier New" panose="02070309020205020404" pitchFamily="49" charset="0"/>
                <a:cs typeface="Courier New" panose="02070309020205020404" pitchFamily="49"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36404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animEffect transition="in" filter="fade">
                                      <p:cBhvr>
                                        <p:cTn id="7" dur="2000"/>
                                        <p:tgtEl>
                                          <p:spTgt spid="6">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5" end="5"/>
                                            </p:txEl>
                                          </p:spTgt>
                                        </p:tgtEl>
                                        <p:attrNameLst>
                                          <p:attrName>style.visibility</p:attrName>
                                        </p:attrNameLst>
                                      </p:cBhvr>
                                      <p:to>
                                        <p:strVal val="visible"/>
                                      </p:to>
                                    </p:set>
                                    <p:animEffect transition="in" filter="fade">
                                      <p:cBhvr>
                                        <p:cTn id="12" dur="500"/>
                                        <p:tgtEl>
                                          <p:spTgt spid="6">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6" end="6"/>
                                            </p:txEl>
                                          </p:spTgt>
                                        </p:tgtEl>
                                        <p:attrNameLst>
                                          <p:attrName>style.visibility</p:attrName>
                                        </p:attrNameLst>
                                      </p:cBhvr>
                                      <p:to>
                                        <p:strVal val="visible"/>
                                      </p:to>
                                    </p:set>
                                    <p:animEffect transition="in" filter="fade">
                                      <p:cBhvr>
                                        <p:cTn id="17" dur="500"/>
                                        <p:tgtEl>
                                          <p:spTgt spid="6">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7" end="7"/>
                                            </p:txEl>
                                          </p:spTgt>
                                        </p:tgtEl>
                                        <p:attrNameLst>
                                          <p:attrName>style.visibility</p:attrName>
                                        </p:attrNameLst>
                                      </p:cBhvr>
                                      <p:to>
                                        <p:strVal val="visible"/>
                                      </p:to>
                                    </p:set>
                                    <p:animEffect transition="in" filter="fade">
                                      <p:cBhvr>
                                        <p:cTn id="22" dur="500"/>
                                        <p:tgtEl>
                                          <p:spTgt spid="6">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animEffect transition="in" filter="fade">
                                      <p:cBhvr>
                                        <p:cTn id="27" dur="500"/>
                                        <p:tgtEl>
                                          <p:spTgt spid="6">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9" end="9"/>
                                            </p:txEl>
                                          </p:spTgt>
                                        </p:tgtEl>
                                        <p:attrNameLst>
                                          <p:attrName>style.visibility</p:attrName>
                                        </p:attrNameLst>
                                      </p:cBhvr>
                                      <p:to>
                                        <p:strVal val="visible"/>
                                      </p:to>
                                    </p:set>
                                    <p:animEffect transition="in" filter="fade">
                                      <p:cBhvr>
                                        <p:cTn id="32" dur="500"/>
                                        <p:tgtEl>
                                          <p:spTgt spid="6">
                                            <p:txEl>
                                              <p:pRg st="9" end="9"/>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animEffect transition="in" filter="fade">
                                      <p:cBhvr>
                                        <p:cTn id="37" dur="500"/>
                                        <p:tgtEl>
                                          <p:spTgt spid="6">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11" end="11"/>
                                            </p:txEl>
                                          </p:spTgt>
                                        </p:tgtEl>
                                        <p:attrNameLst>
                                          <p:attrName>style.visibility</p:attrName>
                                        </p:attrNameLst>
                                      </p:cBhvr>
                                      <p:to>
                                        <p:strVal val="visible"/>
                                      </p:to>
                                    </p:set>
                                    <p:animEffect transition="in" filter="fade">
                                      <p:cBhvr>
                                        <p:cTn id="42" dur="500"/>
                                        <p:tgtEl>
                                          <p:spTgt spid="6">
                                            <p:txEl>
                                              <p:pRg st="11" end="1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12" end="12"/>
                                            </p:txEl>
                                          </p:spTgt>
                                        </p:tgtEl>
                                        <p:attrNameLst>
                                          <p:attrName>style.visibility</p:attrName>
                                        </p:attrNameLst>
                                      </p:cBhvr>
                                      <p:to>
                                        <p:strVal val="visible"/>
                                      </p:to>
                                    </p:set>
                                    <p:animEffect transition="in" filter="fade">
                                      <p:cBhvr>
                                        <p:cTn id="47" dur="500"/>
                                        <p:tgtEl>
                                          <p:spTgt spid="6">
                                            <p:txEl>
                                              <p:pRg st="12" end="1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13" end="13"/>
                                            </p:txEl>
                                          </p:spTgt>
                                        </p:tgtEl>
                                        <p:attrNameLst>
                                          <p:attrName>style.visibility</p:attrName>
                                        </p:attrNameLst>
                                      </p:cBhvr>
                                      <p:to>
                                        <p:strVal val="visible"/>
                                      </p:to>
                                    </p:set>
                                    <p:animEffect transition="in" filter="fade">
                                      <p:cBhvr>
                                        <p:cTn id="52" dur="500"/>
                                        <p:tgtEl>
                                          <p:spTgt spid="6">
                                            <p:txEl>
                                              <p:pRg st="13" end="1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xEl>
                                              <p:pRg st="14" end="14"/>
                                            </p:txEl>
                                          </p:spTgt>
                                        </p:tgtEl>
                                        <p:attrNameLst>
                                          <p:attrName>style.visibility</p:attrName>
                                        </p:attrNameLst>
                                      </p:cBhvr>
                                      <p:to>
                                        <p:strVal val="visible"/>
                                      </p:to>
                                    </p:set>
                                    <p:animEffect transition="in" filter="fade">
                                      <p:cBhvr>
                                        <p:cTn id="57" dur="1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E1F94-809B-4EA5-B2FB-0D2E610DCCA8}"/>
              </a:ext>
            </a:extLst>
          </p:cNvPr>
          <p:cNvSpPr>
            <a:spLocks noGrp="1"/>
          </p:cNvSpPr>
          <p:nvPr>
            <p:ph type="title"/>
          </p:nvPr>
        </p:nvSpPr>
        <p:spPr/>
        <p:txBody>
          <a:bodyPr/>
          <a:lstStyle/>
          <a:p>
            <a:r>
              <a:rPr lang="en-US" dirty="0"/>
              <a:t>FTC VuforiaDemo – TeleopOpMode.java</a:t>
            </a:r>
          </a:p>
        </p:txBody>
      </p:sp>
      <p:sp>
        <p:nvSpPr>
          <p:cNvPr id="3" name="Content Placeholder 2">
            <a:extLst>
              <a:ext uri="{FF2B5EF4-FFF2-40B4-BE49-F238E27FC236}">
                <a16:creationId xmlns:a16="http://schemas.microsoft.com/office/drawing/2014/main" id="{3D0E3D0B-62F9-4CB2-80E6-35054B583E82}"/>
              </a:ext>
            </a:extLst>
          </p:cNvPr>
          <p:cNvSpPr>
            <a:spLocks noGrp="1"/>
          </p:cNvSpPr>
          <p:nvPr>
            <p:ph idx="1"/>
          </p:nvPr>
        </p:nvSpPr>
        <p:spPr/>
        <p:txBody>
          <a:bodyPr>
            <a:normAutofit/>
          </a:bodyPr>
          <a:lstStyle/>
          <a:p>
            <a:r>
              <a:rPr lang="en-US" dirty="0"/>
              <a:t>This example uses two utility classes to abstract (hide) the hardware and navigation “guts”</a:t>
            </a:r>
          </a:p>
          <a:p>
            <a:r>
              <a:rPr lang="en-US" dirty="0"/>
              <a:t>Robot_OmniDrive (hardware) and RobotNavigation (navigation).</a:t>
            </a:r>
          </a:p>
          <a:p>
            <a:r>
              <a:rPr lang="en-US" dirty="0"/>
              <a:t>The hardware and nav calls enable driving the robot in either manual or auto mode</a:t>
            </a:r>
          </a:p>
          <a:p>
            <a:r>
              <a:rPr lang="en-US" dirty="0"/>
              <a:t>AutoMode is engaged by pressing and holding the Left Bumper.</a:t>
            </a:r>
          </a:p>
          <a:p>
            <a:r>
              <a:rPr lang="en-US" dirty="0"/>
              <a:t>Release Left Bumper to return to ManualMode</a:t>
            </a:r>
          </a:p>
          <a:p>
            <a:endParaRPr lang="en-US" dirty="0"/>
          </a:p>
        </p:txBody>
      </p:sp>
    </p:spTree>
    <p:extLst>
      <p:ext uri="{BB962C8B-B14F-4D97-AF65-F5344CB8AC3E}">
        <p14:creationId xmlns:p14="http://schemas.microsoft.com/office/powerpoint/2010/main" val="212053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77378-7CC0-4599-B98B-4291153D7F40}"/>
              </a:ext>
            </a:extLst>
          </p:cNvPr>
          <p:cNvSpPr>
            <a:spLocks noGrp="1"/>
          </p:cNvSpPr>
          <p:nvPr>
            <p:ph type="title"/>
          </p:nvPr>
        </p:nvSpPr>
        <p:spPr/>
        <p:txBody>
          <a:bodyPr/>
          <a:lstStyle/>
          <a:p>
            <a:r>
              <a:rPr lang="en-US" dirty="0"/>
              <a:t>Good </a:t>
            </a:r>
            <a:r>
              <a:rPr lang="en-US" dirty="0" err="1"/>
              <a:t>Vuforia</a:t>
            </a:r>
            <a:r>
              <a:rPr lang="en-US" dirty="0"/>
              <a:t> resources</a:t>
            </a:r>
          </a:p>
        </p:txBody>
      </p:sp>
      <p:sp>
        <p:nvSpPr>
          <p:cNvPr id="3" name="Content Placeholder 2">
            <a:extLst>
              <a:ext uri="{FF2B5EF4-FFF2-40B4-BE49-F238E27FC236}">
                <a16:creationId xmlns:a16="http://schemas.microsoft.com/office/drawing/2014/main" id="{718F9EE0-0C58-495B-801F-DE5F18CD6C1D}"/>
              </a:ext>
            </a:extLst>
          </p:cNvPr>
          <p:cNvSpPr>
            <a:spLocks noGrp="1"/>
          </p:cNvSpPr>
          <p:nvPr>
            <p:ph idx="1"/>
          </p:nvPr>
        </p:nvSpPr>
        <p:spPr>
          <a:xfrm>
            <a:off x="838200" y="1825625"/>
            <a:ext cx="7277100" cy="4351338"/>
          </a:xfrm>
        </p:spPr>
        <p:txBody>
          <a:bodyPr>
            <a:normAutofit fontScale="92500" lnSpcReduction="20000"/>
          </a:bodyPr>
          <a:lstStyle/>
          <a:p>
            <a:r>
              <a:rPr lang="en-US" dirty="0"/>
              <a:t>The </a:t>
            </a:r>
            <a:r>
              <a:rPr lang="en-US" dirty="0" err="1"/>
              <a:t>FTCVuforiaDemo</a:t>
            </a:r>
            <a:r>
              <a:rPr lang="en-US" dirty="0"/>
              <a:t> files </a:t>
            </a:r>
            <a:r>
              <a:rPr lang="en-US" dirty="0">
                <a:hlinkClick r:id="rId2"/>
              </a:rPr>
              <a:t>https://github.com/gearsincorg/FTCVuforiaDemo</a:t>
            </a:r>
            <a:r>
              <a:rPr lang="en-US" dirty="0"/>
              <a:t> and  Concept </a:t>
            </a:r>
            <a:r>
              <a:rPr lang="en-US" dirty="0" err="1"/>
              <a:t>Vuforia</a:t>
            </a:r>
            <a:r>
              <a:rPr lang="en-US" dirty="0"/>
              <a:t> Navigation in the </a:t>
            </a:r>
            <a:r>
              <a:rPr lang="en-US" dirty="0" err="1"/>
              <a:t>FTCRobotController</a:t>
            </a:r>
            <a:r>
              <a:rPr lang="en-US" dirty="0"/>
              <a:t>  file are very well commented. Use them as your first </a:t>
            </a:r>
            <a:r>
              <a:rPr lang="en-US" dirty="0" err="1"/>
              <a:t>Vuforia</a:t>
            </a:r>
            <a:r>
              <a:rPr lang="en-US" dirty="0"/>
              <a:t> “textbooks”! </a:t>
            </a:r>
          </a:p>
          <a:p>
            <a:r>
              <a:rPr lang="en-US" dirty="0"/>
              <a:t>FTC_FieldCoordinateSystemDefinition.pdf  at </a:t>
            </a:r>
            <a:r>
              <a:rPr lang="en-US" dirty="0">
                <a:hlinkClick r:id="rId3"/>
              </a:rPr>
              <a:t>https://github.com/ftctechnh/ftc_app/releases</a:t>
            </a:r>
            <a:endParaRPr lang="en-US" dirty="0"/>
          </a:p>
          <a:p>
            <a:r>
              <a:rPr lang="en-US" dirty="0"/>
              <a:t>The above resources and the team and coach video links in the PowerPoint will help you master </a:t>
            </a:r>
            <a:r>
              <a:rPr lang="en-US" dirty="0" err="1"/>
              <a:t>Vuforia</a:t>
            </a:r>
            <a:r>
              <a:rPr lang="en-US" dirty="0"/>
              <a:t>.</a:t>
            </a:r>
          </a:p>
          <a:p>
            <a:r>
              <a:rPr lang="en-US" dirty="0"/>
              <a:t>Check YouTube and </a:t>
            </a:r>
            <a:r>
              <a:rPr lang="en-US" dirty="0" err="1"/>
              <a:t>github</a:t>
            </a:r>
            <a:r>
              <a:rPr lang="en-US" dirty="0"/>
              <a:t>  for new videos and file samples as the season progresses.</a:t>
            </a:r>
          </a:p>
          <a:p>
            <a:r>
              <a:rPr lang="en-US" dirty="0"/>
              <a:t>Check the FTC Forums for tips and to ask questions</a:t>
            </a:r>
          </a:p>
          <a:p>
            <a:endParaRPr lang="en-US" dirty="0"/>
          </a:p>
        </p:txBody>
      </p:sp>
      <p:pic>
        <p:nvPicPr>
          <p:cNvPr id="4" name="Picture 3">
            <a:extLst>
              <a:ext uri="{FF2B5EF4-FFF2-40B4-BE49-F238E27FC236}">
                <a16:creationId xmlns:a16="http://schemas.microsoft.com/office/drawing/2014/main" id="{276E6139-DD44-433F-A18A-EB213C1C21A4}"/>
              </a:ext>
            </a:extLst>
          </p:cNvPr>
          <p:cNvPicPr>
            <a:picLocks noChangeAspect="1"/>
          </p:cNvPicPr>
          <p:nvPr/>
        </p:nvPicPr>
        <p:blipFill rotWithShape="1">
          <a:blip r:embed="rId4"/>
          <a:srcRect l="2969" t="15539" r="74375" b="46943"/>
          <a:stretch/>
        </p:blipFill>
        <p:spPr>
          <a:xfrm>
            <a:off x="8591550" y="860425"/>
            <a:ext cx="2762250" cy="2571750"/>
          </a:xfrm>
          <a:prstGeom prst="rect">
            <a:avLst/>
          </a:prstGeom>
        </p:spPr>
      </p:pic>
    </p:spTree>
    <p:extLst>
      <p:ext uri="{BB962C8B-B14F-4D97-AF65-F5344CB8AC3E}">
        <p14:creationId xmlns:p14="http://schemas.microsoft.com/office/powerpoint/2010/main" val="14105435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9502C-AA2D-4FD3-88E5-464229726FD8}"/>
              </a:ext>
            </a:extLst>
          </p:cNvPr>
          <p:cNvSpPr>
            <a:spLocks noGrp="1"/>
          </p:cNvSpPr>
          <p:nvPr>
            <p:ph type="title"/>
          </p:nvPr>
        </p:nvSpPr>
        <p:spPr/>
        <p:txBody>
          <a:bodyPr/>
          <a:lstStyle/>
          <a:p>
            <a:r>
              <a:rPr lang="en-US" dirty="0"/>
              <a:t>RobotNavigation.java</a:t>
            </a:r>
          </a:p>
        </p:txBody>
      </p:sp>
      <p:sp>
        <p:nvSpPr>
          <p:cNvPr id="3" name="Content Placeholder 2">
            <a:extLst>
              <a:ext uri="{FF2B5EF4-FFF2-40B4-BE49-F238E27FC236}">
                <a16:creationId xmlns:a16="http://schemas.microsoft.com/office/drawing/2014/main" id="{8DB93D86-596E-492B-A81F-679EFEB88792}"/>
              </a:ext>
            </a:extLst>
          </p:cNvPr>
          <p:cNvSpPr>
            <a:spLocks noGrp="1"/>
          </p:cNvSpPr>
          <p:nvPr>
            <p:ph idx="1"/>
          </p:nvPr>
        </p:nvSpPr>
        <p:spPr/>
        <p:txBody>
          <a:bodyPr/>
          <a:lstStyle/>
          <a:p>
            <a:r>
              <a:rPr lang="en-US" dirty="0"/>
              <a:t>RobotNavigation (This file is not an opmode)</a:t>
            </a:r>
          </a:p>
          <a:p>
            <a:pPr lvl="1"/>
            <a:r>
              <a:rPr lang="en-US" dirty="0">
                <a:hlinkClick r:id="rId3"/>
              </a:rPr>
              <a:t>https://github.com/gearsincorg/FTCVuforiaDemo/blob/master/Robot_Navigation.java</a:t>
            </a:r>
            <a:r>
              <a:rPr lang="en-US" dirty="0"/>
              <a:t> </a:t>
            </a:r>
          </a:p>
          <a:p>
            <a:pPr lvl="1"/>
            <a:endParaRPr lang="en-US" dirty="0"/>
          </a:p>
          <a:p>
            <a:r>
              <a:rPr lang="en-US" dirty="0"/>
              <a:t>This class is used to define all the specific navigation tasks for the Target Tracking Demo </a:t>
            </a:r>
          </a:p>
          <a:p>
            <a:r>
              <a:rPr lang="en-US" dirty="0"/>
              <a:t>It focuses on setting up and using the Vuforia Library, which is part of the FTC SDK </a:t>
            </a:r>
          </a:p>
          <a:p>
            <a:endParaRPr lang="en-US" dirty="0"/>
          </a:p>
        </p:txBody>
      </p:sp>
    </p:spTree>
    <p:extLst>
      <p:ext uri="{BB962C8B-B14F-4D97-AF65-F5344CB8AC3E}">
        <p14:creationId xmlns:p14="http://schemas.microsoft.com/office/powerpoint/2010/main" val="22660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2AB54-A58A-4658-B308-0B65CDC9FF20}"/>
              </a:ext>
            </a:extLst>
          </p:cNvPr>
          <p:cNvSpPr>
            <a:spLocks noGrp="1"/>
          </p:cNvSpPr>
          <p:nvPr>
            <p:ph type="title"/>
          </p:nvPr>
        </p:nvSpPr>
        <p:spPr/>
        <p:txBody>
          <a:bodyPr>
            <a:normAutofit fontScale="90000"/>
          </a:bodyPr>
          <a:lstStyle/>
          <a:p>
            <a:r>
              <a:rPr lang="en-US" b="1" dirty="0"/>
              <a:t>All navigation components are located in the Robot_Navigation class</a:t>
            </a:r>
            <a:br>
              <a:rPr lang="en-US" b="1" dirty="0"/>
            </a:br>
            <a:endParaRPr lang="en-US" dirty="0"/>
          </a:p>
        </p:txBody>
      </p:sp>
      <p:sp>
        <p:nvSpPr>
          <p:cNvPr id="3" name="Content Placeholder 2">
            <a:extLst>
              <a:ext uri="{FF2B5EF4-FFF2-40B4-BE49-F238E27FC236}">
                <a16:creationId xmlns:a16="http://schemas.microsoft.com/office/drawing/2014/main" id="{A75DCC0B-663D-46B3-8103-DBE9979457A3}"/>
              </a:ext>
            </a:extLst>
          </p:cNvPr>
          <p:cNvSpPr>
            <a:spLocks noGrp="1"/>
          </p:cNvSpPr>
          <p:nvPr>
            <p:ph idx="1"/>
          </p:nvPr>
        </p:nvSpPr>
        <p:spPr>
          <a:xfrm>
            <a:off x="838200" y="1436914"/>
            <a:ext cx="10515600" cy="4740049"/>
          </a:xfrm>
        </p:spPr>
        <p:txBody>
          <a:bodyPr>
            <a:normAutofit fontScale="92500" lnSpcReduction="20000"/>
          </a:bodyPr>
          <a:lstStyle/>
          <a:p>
            <a:r>
              <a:rPr lang="en-US" dirty="0"/>
              <a:t>Tracking approach - The robot can be made to approach to within a set distance of any visible target.</a:t>
            </a:r>
          </a:p>
          <a:p>
            <a:r>
              <a:rPr lang="en-US" dirty="0"/>
              <a:t>Target localization is converted into a set of 6 values used directly to navigate to the target.</a:t>
            </a:r>
          </a:p>
          <a:p>
            <a:pPr lvl="1"/>
            <a:r>
              <a:rPr lang="en-US" dirty="0"/>
              <a:t>robotX: Distance from target along X axis in mm. (will be negative)</a:t>
            </a:r>
          </a:p>
          <a:p>
            <a:pPr lvl="1"/>
            <a:r>
              <a:rPr lang="en-US" dirty="0"/>
              <a:t>robotY: Offset from target centerline along Y axis in mm. (can be + or -)</a:t>
            </a:r>
          </a:p>
          <a:p>
            <a:pPr lvl="1"/>
            <a:r>
              <a:rPr lang="en-US" dirty="0"/>
              <a:t>robotBearing: Direction Robot is pointing. (+ is CCW from x axis)</a:t>
            </a:r>
          </a:p>
          <a:p>
            <a:pPr lvl="1"/>
            <a:r>
              <a:rPr lang="en-US" dirty="0"/>
              <a:t>targetRange: Distance from robot centroid to target center in mm.</a:t>
            </a:r>
          </a:p>
          <a:p>
            <a:pPr lvl="1"/>
            <a:r>
              <a:rPr lang="en-US" dirty="0"/>
              <a:t>targetBearing: Direction from robot centroid to target center (+ is CCW from x axis)</a:t>
            </a:r>
          </a:p>
          <a:p>
            <a:pPr lvl="1"/>
            <a:r>
              <a:rPr lang="en-US" dirty="0"/>
              <a:t>relativeBearing: Angle from robot bearing to target bearing in degrees (+ is CCW)</a:t>
            </a:r>
          </a:p>
          <a:p>
            <a:r>
              <a:rPr lang="en-US" dirty="0"/>
              <a:t>A standoff TARGET_DISTANCE is defined in the TeleopOpMode to indicate how closely the robot should approach the target. </a:t>
            </a:r>
          </a:p>
          <a:p>
            <a:r>
              <a:rPr lang="en-US" dirty="0"/>
              <a:t>The standoff distance is measured from the center of the robot to the target in mm.</a:t>
            </a:r>
          </a:p>
          <a:p>
            <a:endParaRPr lang="en-US" dirty="0"/>
          </a:p>
        </p:txBody>
      </p:sp>
    </p:spTree>
    <p:extLst>
      <p:ext uri="{BB962C8B-B14F-4D97-AF65-F5344CB8AC3E}">
        <p14:creationId xmlns:p14="http://schemas.microsoft.com/office/powerpoint/2010/main" val="4153642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10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10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1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1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1500"/>
                                        <p:tgtEl>
                                          <p:spTgt spid="3">
                                            <p:txEl>
                                              <p:pRg st="8" end="8"/>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1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214AC-3B44-4D29-97FA-AD2CF856A1FC}"/>
              </a:ext>
            </a:extLst>
          </p:cNvPr>
          <p:cNvSpPr>
            <a:spLocks noGrp="1"/>
          </p:cNvSpPr>
          <p:nvPr>
            <p:ph type="title"/>
          </p:nvPr>
        </p:nvSpPr>
        <p:spPr/>
        <p:txBody>
          <a:bodyPr>
            <a:normAutofit fontScale="90000"/>
          </a:bodyPr>
          <a:lstStyle/>
          <a:p>
            <a:r>
              <a:rPr lang="en-US" sz="4000" dirty="0"/>
              <a:t>2818VuforiaDemoAnimation of robot on FTC field executing Vuforia OpMode  </a:t>
            </a:r>
            <a:br>
              <a:rPr lang="en-US" dirty="0"/>
            </a:br>
            <a:endParaRPr lang="en-US" dirty="0"/>
          </a:p>
        </p:txBody>
      </p:sp>
      <p:sp>
        <p:nvSpPr>
          <p:cNvPr id="3" name="Content Placeholder 2">
            <a:extLst>
              <a:ext uri="{FF2B5EF4-FFF2-40B4-BE49-F238E27FC236}">
                <a16:creationId xmlns:a16="http://schemas.microsoft.com/office/drawing/2014/main" id="{24AE9C51-0B5D-4F66-B77D-26BD14702C17}"/>
              </a:ext>
            </a:extLst>
          </p:cNvPr>
          <p:cNvSpPr>
            <a:spLocks noGrp="1"/>
          </p:cNvSpPr>
          <p:nvPr>
            <p:ph idx="1"/>
          </p:nvPr>
        </p:nvSpPr>
        <p:spPr/>
        <p:txBody>
          <a:bodyPr>
            <a:normAutofit/>
          </a:bodyPr>
          <a:lstStyle/>
          <a:p>
            <a:pPr marL="0" indent="0">
              <a:buNone/>
            </a:pPr>
            <a:r>
              <a:rPr lang="en-US" dirty="0"/>
              <a:t>This video shows what you hope your robot will do after your finish programming it. (It may look familiar)</a:t>
            </a:r>
            <a:endParaRPr lang="en-US" dirty="0">
              <a:hlinkClick r:id="rId3"/>
            </a:endParaRPr>
          </a:p>
          <a:p>
            <a:pPr marL="0" indent="0">
              <a:buNone/>
            </a:pPr>
            <a:r>
              <a:rPr lang="en-US" dirty="0">
                <a:hlinkClick r:id="rId3"/>
              </a:rPr>
              <a:t>https://www.youtube.com/watch?v=T3-F2xpaesg</a:t>
            </a:r>
            <a:r>
              <a:rPr lang="en-US" dirty="0"/>
              <a:t> </a:t>
            </a:r>
          </a:p>
          <a:p>
            <a:r>
              <a:rPr lang="en-US" dirty="0"/>
              <a:t>The opmode assumes a three wheel omni-directional drive system, but it can be changed to work with any omni drive (eg: mecanum).</a:t>
            </a:r>
          </a:p>
          <a:p>
            <a:r>
              <a:rPr lang="en-US" dirty="0"/>
              <a:t>Robot motion is defined by three axes: Axial / Lateral/ Yaw.</a:t>
            </a:r>
          </a:p>
          <a:p>
            <a:r>
              <a:rPr lang="en-US" dirty="0"/>
              <a:t>Actual motor speeds are calculated from these three axis motions.</a:t>
            </a:r>
          </a:p>
          <a:p>
            <a:endParaRPr lang="en-US" dirty="0"/>
          </a:p>
        </p:txBody>
      </p:sp>
    </p:spTree>
    <p:extLst>
      <p:ext uri="{BB962C8B-B14F-4D97-AF65-F5344CB8AC3E}">
        <p14:creationId xmlns:p14="http://schemas.microsoft.com/office/powerpoint/2010/main" val="2482686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1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B1D17-D1A9-45DD-A92C-1A535F76A5DE}"/>
              </a:ext>
            </a:extLst>
          </p:cNvPr>
          <p:cNvSpPr>
            <a:spLocks noGrp="1"/>
          </p:cNvSpPr>
          <p:nvPr>
            <p:ph type="title"/>
          </p:nvPr>
        </p:nvSpPr>
        <p:spPr/>
        <p:txBody>
          <a:bodyPr/>
          <a:lstStyle/>
          <a:p>
            <a:r>
              <a:rPr lang="en-US" dirty="0"/>
              <a:t>Robot_OmniDrive</a:t>
            </a:r>
          </a:p>
        </p:txBody>
      </p:sp>
      <p:sp>
        <p:nvSpPr>
          <p:cNvPr id="3" name="Content Placeholder 2">
            <a:extLst>
              <a:ext uri="{FF2B5EF4-FFF2-40B4-BE49-F238E27FC236}">
                <a16:creationId xmlns:a16="http://schemas.microsoft.com/office/drawing/2014/main" id="{3D9980AD-B465-42C9-BF04-205923213D7B}"/>
              </a:ext>
            </a:extLst>
          </p:cNvPr>
          <p:cNvSpPr>
            <a:spLocks noGrp="1"/>
          </p:cNvSpPr>
          <p:nvPr>
            <p:ph idx="1"/>
          </p:nvPr>
        </p:nvSpPr>
        <p:spPr/>
        <p:txBody>
          <a:bodyPr/>
          <a:lstStyle/>
          <a:p>
            <a:r>
              <a:rPr lang="en-US" dirty="0"/>
              <a:t>Not an OpMode</a:t>
            </a:r>
          </a:p>
          <a:p>
            <a:r>
              <a:rPr lang="en-US" dirty="0"/>
              <a:t>Defines all the hardware for a three wheel omni-bot</a:t>
            </a:r>
          </a:p>
          <a:p>
            <a:r>
              <a:rPr lang="en-US" dirty="0"/>
              <a:t>All drive system components are located in the Robot_OmniDrive class.</a:t>
            </a:r>
          </a:p>
          <a:p>
            <a:r>
              <a:rPr lang="en-US" dirty="0"/>
              <a:t>You can download this file at:</a:t>
            </a:r>
          </a:p>
          <a:p>
            <a:pPr marL="0" indent="0">
              <a:buNone/>
            </a:pPr>
            <a:r>
              <a:rPr lang="en-US" dirty="0">
                <a:hlinkClick r:id="rId3"/>
              </a:rPr>
              <a:t>https://github.com/gearsincorg/FTCVuforiaDemo/blob/master/Robot_OmniDrive.java</a:t>
            </a:r>
            <a:r>
              <a:rPr lang="en-US" dirty="0"/>
              <a:t> </a:t>
            </a:r>
          </a:p>
        </p:txBody>
      </p:sp>
    </p:spTree>
    <p:extLst>
      <p:ext uri="{BB962C8B-B14F-4D97-AF65-F5344CB8AC3E}">
        <p14:creationId xmlns:p14="http://schemas.microsoft.com/office/powerpoint/2010/main" val="3988150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14D7E-5C0A-413F-A1CF-78FC2DA9D8FD}"/>
              </a:ext>
            </a:extLst>
          </p:cNvPr>
          <p:cNvSpPr>
            <a:spLocks noGrp="1"/>
          </p:cNvSpPr>
          <p:nvPr>
            <p:ph type="title"/>
          </p:nvPr>
        </p:nvSpPr>
        <p:spPr/>
        <p:txBody>
          <a:bodyPr/>
          <a:lstStyle/>
          <a:p>
            <a:r>
              <a:rPr lang="en-US" b="1" dirty="0"/>
              <a:t>Telemetry Display</a:t>
            </a:r>
            <a:br>
              <a:rPr lang="en-US" dirty="0"/>
            </a:br>
            <a:endParaRPr lang="en-US" dirty="0"/>
          </a:p>
        </p:txBody>
      </p:sp>
      <p:sp>
        <p:nvSpPr>
          <p:cNvPr id="3" name="Content Placeholder 2">
            <a:extLst>
              <a:ext uri="{FF2B5EF4-FFF2-40B4-BE49-F238E27FC236}">
                <a16:creationId xmlns:a16="http://schemas.microsoft.com/office/drawing/2014/main" id="{7B7DCFAA-A2CB-4923-A7AB-DE3452EEBFAB}"/>
              </a:ext>
            </a:extLst>
          </p:cNvPr>
          <p:cNvSpPr>
            <a:spLocks noGrp="1"/>
          </p:cNvSpPr>
          <p:nvPr>
            <p:ph idx="1"/>
          </p:nvPr>
        </p:nvSpPr>
        <p:spPr/>
        <p:txBody>
          <a:bodyPr>
            <a:normAutofit lnSpcReduction="10000"/>
          </a:bodyPr>
          <a:lstStyle/>
          <a:p>
            <a:r>
              <a:rPr lang="en-US" dirty="0"/>
              <a:t>Telemetry Data displays robot and target information whenever a target is "visible" </a:t>
            </a:r>
          </a:p>
          <a:p>
            <a:r>
              <a:rPr lang="en-US" dirty="0"/>
              <a:t>A sample display is shown here:</a:t>
            </a:r>
          </a:p>
          <a:p>
            <a:pPr lvl="1"/>
            <a:r>
              <a:rPr lang="en-US" dirty="0"/>
              <a:t>Visible blue near</a:t>
            </a:r>
          </a:p>
          <a:p>
            <a:pPr lvl="1"/>
            <a:r>
              <a:rPr lang="en-US" dirty="0"/>
              <a:t>Robot [X]:[Y] (B) [-646mm]:[80mm] (5°)</a:t>
            </a:r>
          </a:p>
          <a:p>
            <a:pPr lvl="1"/>
            <a:r>
              <a:rPr lang="en-US" dirty="0"/>
              <a:t>Target [R] (B):(RB) [651mm] (-7f°):(-12°)</a:t>
            </a:r>
          </a:p>
          <a:p>
            <a:pPr lvl="1"/>
            <a:r>
              <a:rPr lang="en-US" dirty="0"/>
              <a:t>Turn &gt;&gt;&gt; CW 12°</a:t>
            </a:r>
          </a:p>
          <a:p>
            <a:pPr lvl="1"/>
            <a:r>
              <a:rPr lang="en-US" dirty="0"/>
              <a:t>Strafe RIGHT 80mm</a:t>
            </a:r>
          </a:p>
          <a:p>
            <a:pPr lvl="1"/>
            <a:r>
              <a:rPr lang="en-US" dirty="0"/>
              <a:t>Distance 646mm</a:t>
            </a:r>
          </a:p>
          <a:p>
            <a:pPr lvl="1"/>
            <a:r>
              <a:rPr lang="en-US" dirty="0"/>
              <a:t>Axes A[0.42], L[0.22], Y[-0.21]</a:t>
            </a:r>
          </a:p>
          <a:p>
            <a:pPr lvl="1"/>
            <a:r>
              <a:rPr lang="en-US" dirty="0"/>
              <a:t>Wheels L[-0.74], R[0.09], B[0.00]</a:t>
            </a:r>
          </a:p>
          <a:p>
            <a:endParaRPr lang="en-US" dirty="0"/>
          </a:p>
        </p:txBody>
      </p:sp>
    </p:spTree>
    <p:extLst>
      <p:ext uri="{BB962C8B-B14F-4D97-AF65-F5344CB8AC3E}">
        <p14:creationId xmlns:p14="http://schemas.microsoft.com/office/powerpoint/2010/main" val="2312794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CDE34-7FD1-42C8-9B92-0ED3CF63D524}"/>
              </a:ext>
            </a:extLst>
          </p:cNvPr>
          <p:cNvSpPr>
            <a:spLocks noGrp="1"/>
          </p:cNvSpPr>
          <p:nvPr>
            <p:ph type="title"/>
          </p:nvPr>
        </p:nvSpPr>
        <p:spPr>
          <a:xfrm>
            <a:off x="327804" y="0"/>
            <a:ext cx="11025996" cy="1325563"/>
          </a:xfrm>
        </p:spPr>
        <p:txBody>
          <a:bodyPr/>
          <a:lstStyle/>
          <a:p>
            <a:pPr algn="ctr"/>
            <a:r>
              <a:rPr lang="en-US" dirty="0"/>
              <a:t>Obtain your Vuforia License</a:t>
            </a:r>
          </a:p>
        </p:txBody>
      </p:sp>
      <p:sp>
        <p:nvSpPr>
          <p:cNvPr id="3" name="Content Placeholder 2">
            <a:extLst>
              <a:ext uri="{FF2B5EF4-FFF2-40B4-BE49-F238E27FC236}">
                <a16:creationId xmlns:a16="http://schemas.microsoft.com/office/drawing/2014/main" id="{02B1E9E6-C79E-4C1F-B43E-80786CC43906}"/>
              </a:ext>
            </a:extLst>
          </p:cNvPr>
          <p:cNvSpPr>
            <a:spLocks noGrp="1"/>
          </p:cNvSpPr>
          <p:nvPr>
            <p:ph idx="1"/>
          </p:nvPr>
        </p:nvSpPr>
        <p:spPr>
          <a:xfrm>
            <a:off x="838200" y="1325563"/>
            <a:ext cx="10515600" cy="1793188"/>
          </a:xfrm>
        </p:spPr>
        <p:txBody>
          <a:bodyPr>
            <a:normAutofit fontScale="25000" lnSpcReduction="20000"/>
          </a:bodyPr>
          <a:lstStyle/>
          <a:p>
            <a:r>
              <a:rPr lang="en-US" sz="10400" dirty="0"/>
              <a:t>To get a Vuforia license </a:t>
            </a:r>
          </a:p>
          <a:p>
            <a:pPr lvl="1"/>
            <a:r>
              <a:rPr lang="en-US" sz="10400" dirty="0"/>
              <a:t>Register as a developer  create your login/account (free)</a:t>
            </a:r>
            <a:br>
              <a:rPr lang="en-US" sz="10400" dirty="0"/>
            </a:br>
            <a:r>
              <a:rPr lang="en-US" sz="10400" dirty="0">
                <a:hlinkClick r:id="rId3"/>
              </a:rPr>
              <a:t>https://developer.vuforia.com/</a:t>
            </a:r>
            <a:endParaRPr lang="en-US" sz="10400" dirty="0"/>
          </a:p>
          <a:p>
            <a:endParaRPr lang="en-US" sz="10400" dirty="0"/>
          </a:p>
          <a:p>
            <a:pPr lvl="1"/>
            <a:r>
              <a:rPr lang="en-US" sz="10400" dirty="0"/>
              <a:t>Company Name – (We used our team number FTC. It worked.)</a:t>
            </a:r>
            <a:endParaRPr lang="en-US" dirty="0"/>
          </a:p>
          <a:p>
            <a:endParaRPr lang="en-US" dirty="0"/>
          </a:p>
        </p:txBody>
      </p:sp>
      <p:pic>
        <p:nvPicPr>
          <p:cNvPr id="4" name="Picture 3">
            <a:extLst>
              <a:ext uri="{FF2B5EF4-FFF2-40B4-BE49-F238E27FC236}">
                <a16:creationId xmlns:a16="http://schemas.microsoft.com/office/drawing/2014/main" id="{A123DB58-8236-4968-BA48-FEF79BEB8D34}"/>
              </a:ext>
            </a:extLst>
          </p:cNvPr>
          <p:cNvPicPr>
            <a:picLocks noChangeAspect="1"/>
          </p:cNvPicPr>
          <p:nvPr/>
        </p:nvPicPr>
        <p:blipFill rotWithShape="1">
          <a:blip r:embed="rId4"/>
          <a:srcRect l="6876" t="13005" r="12092" b="9911"/>
          <a:stretch/>
        </p:blipFill>
        <p:spPr>
          <a:xfrm>
            <a:off x="4078890" y="3118751"/>
            <a:ext cx="5824235" cy="3114987"/>
          </a:xfrm>
          <a:prstGeom prst="rect">
            <a:avLst/>
          </a:prstGeom>
        </p:spPr>
      </p:pic>
    </p:spTree>
    <p:extLst>
      <p:ext uri="{BB962C8B-B14F-4D97-AF65-F5344CB8AC3E}">
        <p14:creationId xmlns:p14="http://schemas.microsoft.com/office/powerpoint/2010/main" val="3285454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1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A76DE-562F-4E9A-BA87-39DE3831BD56}"/>
              </a:ext>
            </a:extLst>
          </p:cNvPr>
          <p:cNvSpPr>
            <a:spLocks noGrp="1"/>
          </p:cNvSpPr>
          <p:nvPr>
            <p:ph type="title"/>
          </p:nvPr>
        </p:nvSpPr>
        <p:spPr/>
        <p:txBody>
          <a:bodyPr/>
          <a:lstStyle/>
          <a:p>
            <a:r>
              <a:rPr lang="en-US" dirty="0"/>
              <a:t>Putting </a:t>
            </a:r>
            <a:r>
              <a:rPr lang="en-US" dirty="0" err="1"/>
              <a:t>Vuforia</a:t>
            </a:r>
            <a:r>
              <a:rPr lang="en-US" dirty="0"/>
              <a:t> License in Your Program</a:t>
            </a:r>
          </a:p>
        </p:txBody>
      </p:sp>
      <p:sp>
        <p:nvSpPr>
          <p:cNvPr id="3" name="Content Placeholder 2">
            <a:extLst>
              <a:ext uri="{FF2B5EF4-FFF2-40B4-BE49-F238E27FC236}">
                <a16:creationId xmlns:a16="http://schemas.microsoft.com/office/drawing/2014/main" id="{2EFD091A-F59C-4F7C-A2B1-F0D3AED0736C}"/>
              </a:ext>
            </a:extLst>
          </p:cNvPr>
          <p:cNvSpPr>
            <a:spLocks noGrp="1"/>
          </p:cNvSpPr>
          <p:nvPr>
            <p:ph idx="1"/>
          </p:nvPr>
        </p:nvSpPr>
        <p:spPr/>
        <p:txBody>
          <a:bodyPr>
            <a:normAutofit/>
          </a:bodyPr>
          <a:lstStyle/>
          <a:p>
            <a:r>
              <a:rPr lang="en-US" dirty="0"/>
              <a:t>Copy the Vuforia license key (360 characters)</a:t>
            </a:r>
          </a:p>
          <a:p>
            <a:r>
              <a:rPr lang="en-US" dirty="0"/>
              <a:t>Optional - Save it in Notepad to copy and paste into your program that uses Vuforia. </a:t>
            </a:r>
          </a:p>
          <a:p>
            <a:r>
              <a:rPr lang="en-US" dirty="0"/>
              <a:t>Or you can retrieve the license by  logging back in to </a:t>
            </a:r>
            <a:r>
              <a:rPr lang="en-US" u="sng" dirty="0">
                <a:hlinkClick r:id="rId3"/>
              </a:rPr>
              <a:t>https://developer.vuforia.com/</a:t>
            </a:r>
            <a:r>
              <a:rPr lang="en-US" u="sng" dirty="0"/>
              <a:t> </a:t>
            </a:r>
            <a:endParaRPr lang="en-US" dirty="0"/>
          </a:p>
        </p:txBody>
      </p:sp>
    </p:spTree>
    <p:extLst>
      <p:ext uri="{BB962C8B-B14F-4D97-AF65-F5344CB8AC3E}">
        <p14:creationId xmlns:p14="http://schemas.microsoft.com/office/powerpoint/2010/main" val="1106884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199F8-8222-45B4-83F7-B73116BA0AA4}"/>
              </a:ext>
            </a:extLst>
          </p:cNvPr>
          <p:cNvSpPr>
            <a:spLocks noGrp="1"/>
          </p:cNvSpPr>
          <p:nvPr>
            <p:ph type="title"/>
          </p:nvPr>
        </p:nvSpPr>
        <p:spPr>
          <a:xfrm>
            <a:off x="2367476" y="864674"/>
            <a:ext cx="10570698" cy="740344"/>
          </a:xfrm>
        </p:spPr>
        <p:txBody>
          <a:bodyPr>
            <a:normAutofit fontScale="90000"/>
          </a:bodyPr>
          <a:lstStyle/>
          <a:p>
            <a:r>
              <a:rPr lang="en-US" dirty="0"/>
              <a:t>Get Your Free </a:t>
            </a:r>
            <a:r>
              <a:rPr lang="en-US" dirty="0" err="1"/>
              <a:t>Vuforia</a:t>
            </a:r>
            <a:r>
              <a:rPr lang="en-US" dirty="0"/>
              <a:t> License (cont.)</a:t>
            </a:r>
            <a:br>
              <a:rPr lang="en-US" dirty="0"/>
            </a:br>
            <a:br>
              <a:rPr lang="en-US" u="sng" dirty="0"/>
            </a:br>
            <a:endParaRPr lang="en-US" sz="3100" dirty="0"/>
          </a:p>
        </p:txBody>
      </p:sp>
      <p:pic>
        <p:nvPicPr>
          <p:cNvPr id="4" name="Content Placeholder 3">
            <a:extLst>
              <a:ext uri="{FF2B5EF4-FFF2-40B4-BE49-F238E27FC236}">
                <a16:creationId xmlns:a16="http://schemas.microsoft.com/office/drawing/2014/main" id="{CAD0172C-4FC8-4302-9AA2-B4CB26C57EFF}"/>
              </a:ext>
            </a:extLst>
          </p:cNvPr>
          <p:cNvPicPr>
            <a:picLocks noGrp="1" noChangeAspect="1"/>
          </p:cNvPicPr>
          <p:nvPr>
            <p:ph idx="1"/>
          </p:nvPr>
        </p:nvPicPr>
        <p:blipFill>
          <a:blip r:embed="rId3"/>
          <a:stretch>
            <a:fillRect/>
          </a:stretch>
        </p:blipFill>
        <p:spPr>
          <a:xfrm>
            <a:off x="4377053" y="2574388"/>
            <a:ext cx="5224147" cy="2937149"/>
          </a:xfrm>
          <a:prstGeom prst="rect">
            <a:avLst/>
          </a:prstGeom>
        </p:spPr>
      </p:pic>
      <p:sp>
        <p:nvSpPr>
          <p:cNvPr id="6" name="TextBox 5">
            <a:extLst>
              <a:ext uri="{FF2B5EF4-FFF2-40B4-BE49-F238E27FC236}">
                <a16:creationId xmlns:a16="http://schemas.microsoft.com/office/drawing/2014/main" id="{0B591D0A-801D-48D9-86E9-1F99D6B3B54C}"/>
              </a:ext>
            </a:extLst>
          </p:cNvPr>
          <p:cNvSpPr txBox="1"/>
          <p:nvPr/>
        </p:nvSpPr>
        <p:spPr>
          <a:xfrm>
            <a:off x="134147" y="1234846"/>
            <a:ext cx="4831748" cy="3477875"/>
          </a:xfrm>
          <a:prstGeom prst="rect">
            <a:avLst/>
          </a:prstGeom>
          <a:noFill/>
        </p:spPr>
        <p:txBody>
          <a:bodyPr wrap="square" rtlCol="0">
            <a:spAutoFit/>
          </a:bodyPr>
          <a:lstStyle/>
          <a:p>
            <a:pPr marL="457200" indent="-457200">
              <a:buFont typeface="Arial" panose="020B0604020202020204" pitchFamily="34" charset="0"/>
              <a:buChar char="•"/>
            </a:pPr>
            <a:r>
              <a:rPr lang="en-US" sz="2600" dirty="0"/>
              <a:t>Go to  </a:t>
            </a:r>
            <a:r>
              <a:rPr lang="en-US" sz="2600" u="sng" dirty="0">
                <a:hlinkClick r:id="rId4"/>
              </a:rPr>
              <a:t>https://developer.vuforia.com/</a:t>
            </a:r>
            <a:endParaRPr lang="en-US" sz="2600" dirty="0"/>
          </a:p>
          <a:p>
            <a:endParaRPr lang="en-US" sz="2600" dirty="0"/>
          </a:p>
          <a:p>
            <a:pPr marL="457200" indent="-457200">
              <a:buFont typeface="Arial" panose="020B0604020202020204" pitchFamily="34" charset="0"/>
              <a:buChar char="•"/>
            </a:pPr>
            <a:r>
              <a:rPr lang="en-US" sz="2600" dirty="0"/>
              <a:t>Click the Log in to manage license keys link</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9891747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88BC3-5A6C-480B-9FAA-D490F13E8212}"/>
              </a:ext>
            </a:extLst>
          </p:cNvPr>
          <p:cNvSpPr>
            <a:spLocks noGrp="1"/>
          </p:cNvSpPr>
          <p:nvPr>
            <p:ph type="title"/>
          </p:nvPr>
        </p:nvSpPr>
        <p:spPr>
          <a:xfrm>
            <a:off x="253220" y="365125"/>
            <a:ext cx="11100580" cy="1325563"/>
          </a:xfrm>
        </p:spPr>
        <p:txBody>
          <a:bodyPr/>
          <a:lstStyle/>
          <a:p>
            <a:r>
              <a:rPr lang="en-US" dirty="0"/>
              <a:t>Where do I put the license???</a:t>
            </a:r>
          </a:p>
        </p:txBody>
      </p:sp>
      <p:sp>
        <p:nvSpPr>
          <p:cNvPr id="4" name="Rectangle 1">
            <a:extLst>
              <a:ext uri="{FF2B5EF4-FFF2-40B4-BE49-F238E27FC236}">
                <a16:creationId xmlns:a16="http://schemas.microsoft.com/office/drawing/2014/main" id="{BE585BF9-C695-4688-9F77-4265B25CDAE6}"/>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15" name="Group 14">
            <a:extLst>
              <a:ext uri="{FF2B5EF4-FFF2-40B4-BE49-F238E27FC236}">
                <a16:creationId xmlns:a16="http://schemas.microsoft.com/office/drawing/2014/main" id="{EEFC9DE5-172A-4839-8AC4-848565267886}"/>
              </a:ext>
            </a:extLst>
          </p:cNvPr>
          <p:cNvGrpSpPr/>
          <p:nvPr/>
        </p:nvGrpSpPr>
        <p:grpSpPr>
          <a:xfrm>
            <a:off x="253220" y="2188999"/>
            <a:ext cx="11353800" cy="4851681"/>
            <a:chOff x="-309488" y="1690688"/>
            <a:chExt cx="11353800" cy="4851681"/>
          </a:xfrm>
        </p:grpSpPr>
        <p:grpSp>
          <p:nvGrpSpPr>
            <p:cNvPr id="13" name="Group 12">
              <a:extLst>
                <a:ext uri="{FF2B5EF4-FFF2-40B4-BE49-F238E27FC236}">
                  <a16:creationId xmlns:a16="http://schemas.microsoft.com/office/drawing/2014/main" id="{C5A0F91F-CAD6-4FA6-9613-5D0A7A7FD05F}"/>
                </a:ext>
              </a:extLst>
            </p:cNvPr>
            <p:cNvGrpSpPr/>
            <p:nvPr/>
          </p:nvGrpSpPr>
          <p:grpSpPr>
            <a:xfrm>
              <a:off x="-309488" y="1690688"/>
              <a:ext cx="11353800" cy="4851681"/>
              <a:chOff x="309491" y="1690688"/>
              <a:chExt cx="11353800" cy="4851681"/>
            </a:xfrm>
          </p:grpSpPr>
          <p:pic>
            <p:nvPicPr>
              <p:cNvPr id="9" name="Picture 8">
                <a:extLst>
                  <a:ext uri="{FF2B5EF4-FFF2-40B4-BE49-F238E27FC236}">
                    <a16:creationId xmlns:a16="http://schemas.microsoft.com/office/drawing/2014/main" id="{E83BB0D4-926D-4879-BAB9-53DE032530C2}"/>
                  </a:ext>
                </a:extLst>
              </p:cNvPr>
              <p:cNvPicPr>
                <a:picLocks noChangeAspect="1"/>
              </p:cNvPicPr>
              <p:nvPr/>
            </p:nvPicPr>
            <p:blipFill rotWithShape="1">
              <a:blip r:embed="rId3"/>
              <a:srcRect r="6875" b="29221"/>
              <a:stretch/>
            </p:blipFill>
            <p:spPr>
              <a:xfrm>
                <a:off x="309491" y="1690688"/>
                <a:ext cx="11353800" cy="4851681"/>
              </a:xfrm>
              <a:prstGeom prst="rect">
                <a:avLst/>
              </a:prstGeom>
            </p:spPr>
          </p:pic>
          <p:sp>
            <p:nvSpPr>
              <p:cNvPr id="10" name="Rectangle: Rounded Corners 9">
                <a:extLst>
                  <a:ext uri="{FF2B5EF4-FFF2-40B4-BE49-F238E27FC236}">
                    <a16:creationId xmlns:a16="http://schemas.microsoft.com/office/drawing/2014/main" id="{069E5C9E-685F-4C90-8113-C3F2C0F0D124}"/>
                  </a:ext>
                </a:extLst>
              </p:cNvPr>
              <p:cNvSpPr/>
              <p:nvPr/>
            </p:nvSpPr>
            <p:spPr>
              <a:xfrm>
                <a:off x="3657600" y="2532185"/>
                <a:ext cx="2124221" cy="267286"/>
              </a:xfrm>
              <a:prstGeom prst="round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Rounded Corners 11">
                <a:extLst>
                  <a:ext uri="{FF2B5EF4-FFF2-40B4-BE49-F238E27FC236}">
                    <a16:creationId xmlns:a16="http://schemas.microsoft.com/office/drawing/2014/main" id="{81872B6E-28D9-4219-A266-9EA192BC9B86}"/>
                  </a:ext>
                </a:extLst>
              </p:cNvPr>
              <p:cNvSpPr/>
              <p:nvPr/>
            </p:nvSpPr>
            <p:spPr>
              <a:xfrm>
                <a:off x="1179342" y="4951828"/>
                <a:ext cx="2124221" cy="267286"/>
              </a:xfrm>
              <a:prstGeom prst="round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Rectangle: Rounded Corners 13">
              <a:extLst>
                <a:ext uri="{FF2B5EF4-FFF2-40B4-BE49-F238E27FC236}">
                  <a16:creationId xmlns:a16="http://schemas.microsoft.com/office/drawing/2014/main" id="{33D18D2A-A0C6-48F0-B9A7-FC99927F6CD1}"/>
                </a:ext>
              </a:extLst>
            </p:cNvPr>
            <p:cNvSpPr/>
            <p:nvPr/>
          </p:nvSpPr>
          <p:spPr>
            <a:xfrm>
              <a:off x="2881536" y="5111042"/>
              <a:ext cx="8080130" cy="96363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TextBox 2">
            <a:extLst>
              <a:ext uri="{FF2B5EF4-FFF2-40B4-BE49-F238E27FC236}">
                <a16:creationId xmlns:a16="http://schemas.microsoft.com/office/drawing/2014/main" id="{38B201A7-C70B-4B91-9A10-63AC69DAFD24}"/>
              </a:ext>
            </a:extLst>
          </p:cNvPr>
          <p:cNvSpPr txBox="1"/>
          <p:nvPr/>
        </p:nvSpPr>
        <p:spPr>
          <a:xfrm>
            <a:off x="926069" y="1244412"/>
            <a:ext cx="8873198" cy="892552"/>
          </a:xfrm>
          <a:prstGeom prst="rect">
            <a:avLst/>
          </a:prstGeom>
          <a:noFill/>
        </p:spPr>
        <p:txBody>
          <a:bodyPr wrap="none" rtlCol="0">
            <a:spAutoFit/>
          </a:bodyPr>
          <a:lstStyle/>
          <a:p>
            <a:r>
              <a:rPr lang="en-US" sz="2600" dirty="0"/>
              <a:t>Copy </a:t>
            </a:r>
            <a:r>
              <a:rPr lang="en-US" sz="2600" dirty="0" err="1"/>
              <a:t>andpaste</a:t>
            </a:r>
            <a:r>
              <a:rPr lang="en-US" sz="2600" dirty="0"/>
              <a:t> the license Key in theVuforiaNavigation.java file </a:t>
            </a:r>
          </a:p>
          <a:p>
            <a:r>
              <a:rPr lang="en-US" sz="2600" dirty="0"/>
              <a:t>as shown in the screenshot below.   </a:t>
            </a:r>
          </a:p>
        </p:txBody>
      </p:sp>
    </p:spTree>
    <p:extLst>
      <p:ext uri="{BB962C8B-B14F-4D97-AF65-F5344CB8AC3E}">
        <p14:creationId xmlns:p14="http://schemas.microsoft.com/office/powerpoint/2010/main" val="19727833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519CE-9C68-4BD0-9DFD-F7737C49FD41}"/>
              </a:ext>
            </a:extLst>
          </p:cNvPr>
          <p:cNvSpPr>
            <a:spLocks noGrp="1"/>
          </p:cNvSpPr>
          <p:nvPr>
            <p:ph type="title"/>
          </p:nvPr>
        </p:nvSpPr>
        <p:spPr>
          <a:xfrm>
            <a:off x="450753" y="208720"/>
            <a:ext cx="11353800" cy="1325563"/>
          </a:xfrm>
        </p:spPr>
        <p:txBody>
          <a:bodyPr/>
          <a:lstStyle/>
          <a:p>
            <a:r>
              <a:rPr lang="en-US" dirty="0"/>
              <a:t>Oh, and where are the image files for my ImageTargets?</a:t>
            </a:r>
          </a:p>
        </p:txBody>
      </p:sp>
      <p:sp>
        <p:nvSpPr>
          <p:cNvPr id="7" name="Content Placeholder 6">
            <a:extLst>
              <a:ext uri="{FF2B5EF4-FFF2-40B4-BE49-F238E27FC236}">
                <a16:creationId xmlns:a16="http://schemas.microsoft.com/office/drawing/2014/main" id="{3FBEC101-BA0E-4845-9078-0716BB7DD623}"/>
              </a:ext>
            </a:extLst>
          </p:cNvPr>
          <p:cNvSpPr>
            <a:spLocks noGrp="1"/>
          </p:cNvSpPr>
          <p:nvPr>
            <p:ph idx="1"/>
          </p:nvPr>
        </p:nvSpPr>
        <p:spPr>
          <a:xfrm>
            <a:off x="859302" y="4372725"/>
            <a:ext cx="10515600" cy="2083265"/>
          </a:xfrm>
        </p:spPr>
        <p:txBody>
          <a:bodyPr>
            <a:normAutofit fontScale="92500" lnSpcReduction="10000"/>
          </a:bodyPr>
          <a:lstStyle/>
          <a:p>
            <a:r>
              <a:rPr lang="en-US" dirty="0"/>
              <a:t>Assets folder in FtcRobotController holds ImageTarget info</a:t>
            </a:r>
          </a:p>
          <a:p>
            <a:r>
              <a:rPr lang="en-US" dirty="0"/>
              <a:t>Tell the vision target object what pictures you want it to track.</a:t>
            </a:r>
          </a:p>
          <a:p>
            <a:r>
              <a:rPr lang="en-US" dirty="0"/>
              <a:t>The ImageTarget info is in the assets folder of FtcRobotController. </a:t>
            </a:r>
          </a:p>
          <a:p>
            <a:r>
              <a:rPr lang="en-US" dirty="0"/>
              <a:t>Double click the FTC_2016-17.xml fie and you will see the list of ImageTargets</a:t>
            </a:r>
          </a:p>
        </p:txBody>
      </p:sp>
      <p:grpSp>
        <p:nvGrpSpPr>
          <p:cNvPr id="12" name="Group 11">
            <a:extLst>
              <a:ext uri="{FF2B5EF4-FFF2-40B4-BE49-F238E27FC236}">
                <a16:creationId xmlns:a16="http://schemas.microsoft.com/office/drawing/2014/main" id="{DF86C1F7-D2A4-4ED4-BDC9-FB7CDAADF353}"/>
              </a:ext>
            </a:extLst>
          </p:cNvPr>
          <p:cNvGrpSpPr/>
          <p:nvPr/>
        </p:nvGrpSpPr>
        <p:grpSpPr>
          <a:xfrm>
            <a:off x="880404" y="1505361"/>
            <a:ext cx="10494498" cy="2743201"/>
            <a:chOff x="838200" y="1660106"/>
            <a:chExt cx="10494498" cy="2743201"/>
          </a:xfrm>
        </p:grpSpPr>
        <p:pic>
          <p:nvPicPr>
            <p:cNvPr id="5" name="Picture 4">
              <a:extLst>
                <a:ext uri="{FF2B5EF4-FFF2-40B4-BE49-F238E27FC236}">
                  <a16:creationId xmlns:a16="http://schemas.microsoft.com/office/drawing/2014/main" id="{B594BDFA-6065-4CFE-A07E-8C5017B371E2}"/>
                </a:ext>
              </a:extLst>
            </p:cNvPr>
            <p:cNvPicPr>
              <a:picLocks noChangeAspect="1"/>
            </p:cNvPicPr>
            <p:nvPr/>
          </p:nvPicPr>
          <p:blipFill rotWithShape="1">
            <a:blip r:embed="rId3"/>
            <a:srcRect t="-797" r="13923" b="60777"/>
            <a:stretch/>
          </p:blipFill>
          <p:spPr>
            <a:xfrm>
              <a:off x="838200" y="1660106"/>
              <a:ext cx="10494498" cy="2743201"/>
            </a:xfrm>
            <a:prstGeom prst="rect">
              <a:avLst/>
            </a:prstGeom>
          </p:spPr>
        </p:pic>
        <p:sp>
          <p:nvSpPr>
            <p:cNvPr id="8" name="Rectangle: Rounded Corners 7">
              <a:extLst>
                <a:ext uri="{FF2B5EF4-FFF2-40B4-BE49-F238E27FC236}">
                  <a16:creationId xmlns:a16="http://schemas.microsoft.com/office/drawing/2014/main" id="{9AB18060-CBFA-4089-AE70-702DA4A1C5D6}"/>
                </a:ext>
              </a:extLst>
            </p:cNvPr>
            <p:cNvSpPr/>
            <p:nvPr/>
          </p:nvSpPr>
          <p:spPr>
            <a:xfrm>
              <a:off x="1294228" y="3347098"/>
              <a:ext cx="647114" cy="15218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062D12B5-9551-480C-9489-B3FDEECCCA2D}"/>
                </a:ext>
              </a:extLst>
            </p:cNvPr>
            <p:cNvSpPr/>
            <p:nvPr/>
          </p:nvSpPr>
          <p:spPr>
            <a:xfrm>
              <a:off x="1471246" y="3650684"/>
              <a:ext cx="1159412" cy="267049"/>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Arrow Connector 10">
              <a:extLst>
                <a:ext uri="{FF2B5EF4-FFF2-40B4-BE49-F238E27FC236}">
                  <a16:creationId xmlns:a16="http://schemas.microsoft.com/office/drawing/2014/main" id="{D929CA8C-D5CA-4A9E-A152-CFEF313042C0}"/>
                </a:ext>
              </a:extLst>
            </p:cNvPr>
            <p:cNvCxnSpPr/>
            <p:nvPr/>
          </p:nvCxnSpPr>
          <p:spPr>
            <a:xfrm>
              <a:off x="2841674" y="3784209"/>
              <a:ext cx="2025748"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31938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8BE27-1A42-43C2-9BFA-F7215E5DA27D}"/>
              </a:ext>
            </a:extLst>
          </p:cNvPr>
          <p:cNvSpPr>
            <a:spLocks noGrp="1"/>
          </p:cNvSpPr>
          <p:nvPr>
            <p:ph type="title"/>
          </p:nvPr>
        </p:nvSpPr>
        <p:spPr/>
        <p:txBody>
          <a:bodyPr/>
          <a:lstStyle/>
          <a:p>
            <a:r>
              <a:rPr lang="en-US" dirty="0"/>
              <a:t>More Helpful YouTube Video Tutorials/Resources </a:t>
            </a:r>
          </a:p>
        </p:txBody>
      </p:sp>
      <p:sp>
        <p:nvSpPr>
          <p:cNvPr id="3" name="Content Placeholder 2">
            <a:extLst>
              <a:ext uri="{FF2B5EF4-FFF2-40B4-BE49-F238E27FC236}">
                <a16:creationId xmlns:a16="http://schemas.microsoft.com/office/drawing/2014/main" id="{2935B039-FF69-46C7-AD1D-06476FCDBF61}"/>
              </a:ext>
            </a:extLst>
          </p:cNvPr>
          <p:cNvSpPr>
            <a:spLocks noGrp="1"/>
          </p:cNvSpPr>
          <p:nvPr>
            <p:ph idx="1"/>
          </p:nvPr>
        </p:nvSpPr>
        <p:spPr>
          <a:xfrm>
            <a:off x="838200" y="1242204"/>
            <a:ext cx="9515623" cy="5102325"/>
          </a:xfrm>
        </p:spPr>
        <p:txBody>
          <a:bodyPr>
            <a:noAutofit/>
          </a:bodyPr>
          <a:lstStyle/>
          <a:p>
            <a:pPr marL="457200" lvl="1" indent="0">
              <a:buNone/>
            </a:pPr>
            <a:endParaRPr lang="en-US" sz="1600" dirty="0"/>
          </a:p>
          <a:p>
            <a:r>
              <a:rPr lang="en-US" sz="1600" dirty="0"/>
              <a:t>Team 3491 FIXIT Vuforia in FTC Part 4: Using Vuforia with V2.2 </a:t>
            </a:r>
            <a:r>
              <a:rPr lang="en-US" sz="1600" dirty="0">
                <a:hlinkClick r:id="rId3"/>
              </a:rPr>
              <a:t>https://www.youtube.com/watch?v=2z-o9Ts8XoE&amp;t=209s</a:t>
            </a:r>
            <a:r>
              <a:rPr lang="en-US" sz="1600" dirty="0"/>
              <a:t>   Start with video 4, 5, 6 because with the new V2.2 SDK video 1 is no longer most current.</a:t>
            </a:r>
          </a:p>
          <a:p>
            <a:pPr marL="0" indent="0">
              <a:buNone/>
            </a:pPr>
            <a:endParaRPr lang="en-US" sz="1600" dirty="0"/>
          </a:p>
          <a:p>
            <a:r>
              <a:rPr lang="en-US" sz="1600" dirty="0"/>
              <a:t>Team SWERVE 417 (Space Koalas In Disguise) </a:t>
            </a:r>
          </a:p>
          <a:p>
            <a:pPr lvl="1"/>
            <a:r>
              <a:rPr lang="en-US" sz="1600" dirty="0"/>
              <a:t> Vuforia Basics         </a:t>
            </a:r>
            <a:r>
              <a:rPr lang="en-US" sz="1600" dirty="0">
                <a:hlinkClick r:id="rId4"/>
              </a:rPr>
              <a:t>https://www.youtube.com/watch?v=gbcdveLP-Ns&amp;t=26s</a:t>
            </a:r>
            <a:r>
              <a:rPr lang="en-US" sz="1600" dirty="0"/>
              <a:t> (You may want to change the speed setting on this one.)</a:t>
            </a:r>
          </a:p>
          <a:p>
            <a:pPr lvl="1"/>
            <a:r>
              <a:rPr lang="en-US" sz="1600" dirty="0"/>
              <a:t>Covers a lot quickly. And well</a:t>
            </a:r>
          </a:p>
          <a:p>
            <a:pPr marL="457200" lvl="1" indent="0">
              <a:buNone/>
            </a:pPr>
            <a:endParaRPr lang="en-US" sz="1600" dirty="0"/>
          </a:p>
          <a:p>
            <a:pPr marL="223838" lvl="1" indent="-223838"/>
            <a:r>
              <a:rPr lang="en-US" sz="1600" dirty="0"/>
              <a:t>You may want to print out a copy of the code for </a:t>
            </a:r>
            <a:r>
              <a:rPr lang="en-US" sz="1600" dirty="0" err="1"/>
              <a:t>ConceptVuforiaNavigation</a:t>
            </a:r>
            <a:r>
              <a:rPr lang="en-US" sz="1600" dirty="0"/>
              <a:t>. </a:t>
            </a:r>
            <a:br>
              <a:rPr lang="en-US" sz="1600" dirty="0"/>
            </a:br>
            <a:r>
              <a:rPr lang="en-US" sz="1600" dirty="0"/>
              <a:t>Its Comments have much useful info.</a:t>
            </a:r>
            <a:br>
              <a:rPr lang="en-US" sz="1600" dirty="0"/>
            </a:br>
            <a:r>
              <a:rPr lang="en-US" sz="1600" dirty="0"/>
              <a:t> It is available in the Assets folder of  FtcRobotController in Android Studio</a:t>
            </a:r>
          </a:p>
          <a:p>
            <a:r>
              <a:rPr lang="en-US" dirty="0"/>
              <a:t>PTC’s Academic Program Blog – </a:t>
            </a:r>
            <a:br>
              <a:rPr lang="en-US" dirty="0"/>
            </a:br>
            <a:r>
              <a:rPr lang="en-US" dirty="0"/>
              <a:t>Augmented Reality and PTC’s </a:t>
            </a:r>
            <a:r>
              <a:rPr lang="en-US" dirty="0" err="1"/>
              <a:t>Vuforia</a:t>
            </a:r>
            <a:r>
              <a:rPr lang="en-US" dirty="0"/>
              <a:t> for FIRST</a:t>
            </a:r>
          </a:p>
          <a:p>
            <a:r>
              <a:rPr lang="en-US" sz="2000" dirty="0">
                <a:hlinkClick r:id="rId5"/>
              </a:rPr>
              <a:t>https://community.ptc.com/t5/PTC-Academic-Program-Blog/Augmented-Reality-and-PTC-s-Vuforia-for-FIRST-Teams/ba-p/445588</a:t>
            </a:r>
            <a:r>
              <a:rPr lang="en-US" sz="2000" dirty="0"/>
              <a:t> </a:t>
            </a:r>
          </a:p>
          <a:p>
            <a:pPr marL="223838" lvl="1" indent="-223838"/>
            <a:endParaRPr lang="en-US" sz="1600" dirty="0"/>
          </a:p>
          <a:p>
            <a:endParaRPr lang="en-US" sz="1600" dirty="0"/>
          </a:p>
          <a:p>
            <a:pPr marL="457200" lvl="1" indent="0">
              <a:buNone/>
            </a:pPr>
            <a:endParaRPr lang="en-US" sz="1600" dirty="0"/>
          </a:p>
          <a:p>
            <a:pPr marL="0" indent="0">
              <a:buNone/>
            </a:pPr>
            <a:br>
              <a:rPr lang="en-US" sz="1600" dirty="0"/>
            </a:br>
            <a:br>
              <a:rPr lang="en-US" sz="1600" dirty="0">
                <a:hlinkClick r:id="rId6"/>
              </a:rPr>
            </a:br>
            <a:endParaRPr lang="en-US" sz="1600" dirty="0"/>
          </a:p>
        </p:txBody>
      </p:sp>
    </p:spTree>
    <p:extLst>
      <p:ext uri="{BB962C8B-B14F-4D97-AF65-F5344CB8AC3E}">
        <p14:creationId xmlns:p14="http://schemas.microsoft.com/office/powerpoint/2010/main" val="1116716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FB690-C979-4DEE-AB96-58A11C7BA137}"/>
              </a:ext>
            </a:extLst>
          </p:cNvPr>
          <p:cNvSpPr>
            <a:spLocks noGrp="1"/>
          </p:cNvSpPr>
          <p:nvPr>
            <p:ph type="title"/>
          </p:nvPr>
        </p:nvSpPr>
        <p:spPr>
          <a:xfrm>
            <a:off x="221226" y="0"/>
            <a:ext cx="11117826" cy="1325563"/>
          </a:xfrm>
        </p:spPr>
        <p:txBody>
          <a:bodyPr>
            <a:normAutofit/>
          </a:bodyPr>
          <a:lstStyle/>
          <a:p>
            <a:r>
              <a:rPr lang="en-US" sz="3200" dirty="0"/>
              <a:t>Vision Target Images under beacons used by Vuforia to locate/align with beacons</a:t>
            </a:r>
          </a:p>
        </p:txBody>
      </p:sp>
      <p:pic>
        <p:nvPicPr>
          <p:cNvPr id="5" name="Picture 4">
            <a:extLst>
              <a:ext uri="{FF2B5EF4-FFF2-40B4-BE49-F238E27FC236}">
                <a16:creationId xmlns:a16="http://schemas.microsoft.com/office/drawing/2014/main" id="{50E0224F-0FBA-4760-99CD-61C648F83EE5}"/>
              </a:ext>
            </a:extLst>
          </p:cNvPr>
          <p:cNvPicPr>
            <a:picLocks noChangeAspect="1"/>
          </p:cNvPicPr>
          <p:nvPr/>
        </p:nvPicPr>
        <p:blipFill rotWithShape="1">
          <a:blip r:embed="rId3"/>
          <a:srcRect l="21169" t="9873" r="21008" b="10088"/>
          <a:stretch/>
        </p:blipFill>
        <p:spPr>
          <a:xfrm>
            <a:off x="941438" y="1089595"/>
            <a:ext cx="3601065" cy="2802503"/>
          </a:xfrm>
          <a:prstGeom prst="rect">
            <a:avLst/>
          </a:prstGeom>
        </p:spPr>
      </p:pic>
      <p:pic>
        <p:nvPicPr>
          <p:cNvPr id="6" name="Picture 5">
            <a:extLst>
              <a:ext uri="{FF2B5EF4-FFF2-40B4-BE49-F238E27FC236}">
                <a16:creationId xmlns:a16="http://schemas.microsoft.com/office/drawing/2014/main" id="{71389AF5-4163-4303-9BDB-776A830378A5}"/>
              </a:ext>
            </a:extLst>
          </p:cNvPr>
          <p:cNvPicPr>
            <a:picLocks noChangeAspect="1"/>
          </p:cNvPicPr>
          <p:nvPr/>
        </p:nvPicPr>
        <p:blipFill rotWithShape="1">
          <a:blip r:embed="rId4"/>
          <a:srcRect l="18629" t="10518" r="19193" b="5355"/>
          <a:stretch/>
        </p:blipFill>
        <p:spPr>
          <a:xfrm>
            <a:off x="6788751" y="1012265"/>
            <a:ext cx="3583858" cy="2726242"/>
          </a:xfrm>
          <a:prstGeom prst="rect">
            <a:avLst/>
          </a:prstGeom>
        </p:spPr>
      </p:pic>
      <p:pic>
        <p:nvPicPr>
          <p:cNvPr id="8" name="Picture 7">
            <a:extLst>
              <a:ext uri="{FF2B5EF4-FFF2-40B4-BE49-F238E27FC236}">
                <a16:creationId xmlns:a16="http://schemas.microsoft.com/office/drawing/2014/main" id="{74B09F89-A3CA-495D-A342-2276A54E4D78}"/>
              </a:ext>
            </a:extLst>
          </p:cNvPr>
          <p:cNvPicPr>
            <a:picLocks noChangeAspect="1"/>
          </p:cNvPicPr>
          <p:nvPr/>
        </p:nvPicPr>
        <p:blipFill rotWithShape="1">
          <a:blip r:embed="rId5"/>
          <a:srcRect l="20922" t="10518" r="21734" b="9658"/>
          <a:stretch/>
        </p:blipFill>
        <p:spPr>
          <a:xfrm>
            <a:off x="6788751" y="3841743"/>
            <a:ext cx="3874333" cy="3032086"/>
          </a:xfrm>
          <a:prstGeom prst="rect">
            <a:avLst/>
          </a:prstGeom>
        </p:spPr>
      </p:pic>
      <p:pic>
        <p:nvPicPr>
          <p:cNvPr id="9" name="Picture 8">
            <a:extLst>
              <a:ext uri="{FF2B5EF4-FFF2-40B4-BE49-F238E27FC236}">
                <a16:creationId xmlns:a16="http://schemas.microsoft.com/office/drawing/2014/main" id="{FA9DF310-7D3B-46BC-AA7C-63A4C16EC286}"/>
              </a:ext>
            </a:extLst>
          </p:cNvPr>
          <p:cNvPicPr>
            <a:picLocks noChangeAspect="1"/>
          </p:cNvPicPr>
          <p:nvPr/>
        </p:nvPicPr>
        <p:blipFill rotWithShape="1">
          <a:blip r:embed="rId6"/>
          <a:srcRect l="20807" t="10734" r="21734" b="10088"/>
          <a:stretch/>
        </p:blipFill>
        <p:spPr>
          <a:xfrm>
            <a:off x="707925" y="3892098"/>
            <a:ext cx="3937817" cy="3050772"/>
          </a:xfrm>
          <a:prstGeom prst="rect">
            <a:avLst/>
          </a:prstGeom>
        </p:spPr>
      </p:pic>
    </p:spTree>
    <p:extLst>
      <p:ext uri="{BB962C8B-B14F-4D97-AF65-F5344CB8AC3E}">
        <p14:creationId xmlns:p14="http://schemas.microsoft.com/office/powerpoint/2010/main" val="1229962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AE258-F078-44E0-89F5-FEBB6DDE3334}"/>
              </a:ext>
            </a:extLst>
          </p:cNvPr>
          <p:cNvSpPr>
            <a:spLocks noGrp="1"/>
          </p:cNvSpPr>
          <p:nvPr>
            <p:ph type="title"/>
          </p:nvPr>
        </p:nvSpPr>
        <p:spPr>
          <a:xfrm>
            <a:off x="838200" y="365126"/>
            <a:ext cx="10515600" cy="704918"/>
          </a:xfrm>
        </p:spPr>
        <p:txBody>
          <a:bodyPr>
            <a:normAutofit fontScale="90000"/>
          </a:bodyPr>
          <a:lstStyle/>
          <a:p>
            <a:r>
              <a:rPr lang="en-US" dirty="0"/>
              <a:t>Now let’s test the real bot and </a:t>
            </a:r>
            <a:r>
              <a:rPr lang="en-US" dirty="0" err="1"/>
              <a:t>ImageTarget</a:t>
            </a:r>
            <a:br>
              <a:rPr lang="en-US" dirty="0"/>
            </a:br>
            <a:endParaRPr lang="en-US" dirty="0"/>
          </a:p>
        </p:txBody>
      </p:sp>
      <p:sp>
        <p:nvSpPr>
          <p:cNvPr id="3" name="Content Placeholder 2">
            <a:extLst>
              <a:ext uri="{FF2B5EF4-FFF2-40B4-BE49-F238E27FC236}">
                <a16:creationId xmlns:a16="http://schemas.microsoft.com/office/drawing/2014/main" id="{1C3B6B05-44B6-4BA2-9566-5169484DB5F4}"/>
              </a:ext>
            </a:extLst>
          </p:cNvPr>
          <p:cNvSpPr>
            <a:spLocks noGrp="1"/>
          </p:cNvSpPr>
          <p:nvPr>
            <p:ph idx="1"/>
          </p:nvPr>
        </p:nvSpPr>
        <p:spPr/>
        <p:txBody>
          <a:bodyPr>
            <a:normAutofit fontScale="85000" lnSpcReduction="20000"/>
          </a:bodyPr>
          <a:lstStyle/>
          <a:p>
            <a:r>
              <a:rPr lang="en-US" dirty="0"/>
              <a:t>Place any of the four 2016/17 images on the field perimeter.</a:t>
            </a:r>
          </a:p>
          <a:p>
            <a:r>
              <a:rPr lang="en-US" dirty="0"/>
              <a:t>To test the OpMode, do the following:</a:t>
            </a:r>
          </a:p>
          <a:p>
            <a:pPr lvl="0"/>
            <a:r>
              <a:rPr lang="en-US" dirty="0"/>
              <a:t>Init the </a:t>
            </a:r>
            <a:r>
              <a:rPr lang="en-US" dirty="0" err="1"/>
              <a:t>opmode</a:t>
            </a:r>
            <a:endParaRPr lang="en-US" dirty="0"/>
          </a:p>
          <a:p>
            <a:r>
              <a:rPr lang="en-US" dirty="0"/>
              <a:t>Manually move the robot to within a three feet of a target. Point the robot towards the target.</a:t>
            </a:r>
          </a:p>
          <a:p>
            <a:pPr lvl="0"/>
            <a:r>
              <a:rPr lang="en-US" dirty="0"/>
              <a:t>Verify that the target information appears on the Driver Station, and is correct.</a:t>
            </a:r>
          </a:p>
          <a:p>
            <a:pPr lvl="0"/>
            <a:r>
              <a:rPr lang="en-US" dirty="0"/>
              <a:t>Press Play to start the OpMode</a:t>
            </a:r>
          </a:p>
          <a:p>
            <a:pPr lvl="0"/>
            <a:r>
              <a:rPr lang="en-US" dirty="0"/>
              <a:t>Hold the Left Bumper to track to the target. Verify the driving data on the Driver Station.</a:t>
            </a:r>
          </a:p>
          <a:p>
            <a:pPr lvl="0"/>
            <a:r>
              <a:rPr lang="en-US" dirty="0"/>
              <a:t>Release the Left Bumper and use the gamepad Joysticks to drive towards another target.</a:t>
            </a:r>
          </a:p>
          <a:p>
            <a:pPr lvl="0"/>
            <a:r>
              <a:rPr lang="en-US" dirty="0"/>
              <a:t>Hold the Left Bumper to track to that target... etc.</a:t>
            </a:r>
          </a:p>
          <a:p>
            <a:endParaRPr lang="en-US" dirty="0"/>
          </a:p>
        </p:txBody>
      </p:sp>
      <p:sp>
        <p:nvSpPr>
          <p:cNvPr id="4" name="TextBox 3">
            <a:extLst>
              <a:ext uri="{FF2B5EF4-FFF2-40B4-BE49-F238E27FC236}">
                <a16:creationId xmlns:a16="http://schemas.microsoft.com/office/drawing/2014/main" id="{BB1907D9-0CC3-4E40-AD18-787664CBBE1D}"/>
              </a:ext>
            </a:extLst>
          </p:cNvPr>
          <p:cNvSpPr txBox="1"/>
          <p:nvPr/>
        </p:nvSpPr>
        <p:spPr>
          <a:xfrm>
            <a:off x="838200" y="893836"/>
            <a:ext cx="3293594" cy="553998"/>
          </a:xfrm>
          <a:prstGeom prst="rect">
            <a:avLst/>
          </a:prstGeom>
          <a:noFill/>
        </p:spPr>
        <p:txBody>
          <a:bodyPr wrap="none" rtlCol="0">
            <a:spAutoFit/>
          </a:bodyPr>
          <a:lstStyle/>
          <a:p>
            <a:r>
              <a:rPr lang="en-US" sz="3000" dirty="0"/>
              <a:t>To test the </a:t>
            </a:r>
            <a:r>
              <a:rPr lang="en-US" sz="3000" dirty="0" err="1"/>
              <a:t>OpMode</a:t>
            </a:r>
            <a:endParaRPr lang="en-US" sz="3000" dirty="0"/>
          </a:p>
        </p:txBody>
      </p:sp>
    </p:spTree>
    <p:extLst>
      <p:ext uri="{BB962C8B-B14F-4D97-AF65-F5344CB8AC3E}">
        <p14:creationId xmlns:p14="http://schemas.microsoft.com/office/powerpoint/2010/main" val="3469244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20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8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6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6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8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8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8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10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D3A16-13B8-43A7-AB15-92C7C54DE547}"/>
              </a:ext>
            </a:extLst>
          </p:cNvPr>
          <p:cNvSpPr>
            <a:spLocks noGrp="1"/>
          </p:cNvSpPr>
          <p:nvPr>
            <p:ph type="title"/>
          </p:nvPr>
        </p:nvSpPr>
        <p:spPr/>
        <p:txBody>
          <a:bodyPr/>
          <a:lstStyle/>
          <a:p>
            <a:r>
              <a:rPr lang="en-US" dirty="0"/>
              <a:t>Manual and AutoMode (cont.)</a:t>
            </a:r>
          </a:p>
        </p:txBody>
      </p:sp>
      <p:sp>
        <p:nvSpPr>
          <p:cNvPr id="3" name="Content Placeholder 2">
            <a:extLst>
              <a:ext uri="{FF2B5EF4-FFF2-40B4-BE49-F238E27FC236}">
                <a16:creationId xmlns:a16="http://schemas.microsoft.com/office/drawing/2014/main" id="{94880333-D75A-4533-8D19-F1F37677012F}"/>
              </a:ext>
            </a:extLst>
          </p:cNvPr>
          <p:cNvSpPr>
            <a:spLocks noGrp="1"/>
          </p:cNvSpPr>
          <p:nvPr>
            <p:ph idx="1"/>
          </p:nvPr>
        </p:nvSpPr>
        <p:spPr/>
        <p:txBody>
          <a:bodyPr/>
          <a:lstStyle/>
          <a:p>
            <a:r>
              <a:rPr lang="en-US" dirty="0"/>
              <a:t>ManualMode uses joysticks to move in three degrees of freedom</a:t>
            </a:r>
          </a:p>
          <a:p>
            <a:pPr lvl="1"/>
            <a:r>
              <a:rPr lang="en-US" dirty="0"/>
              <a:t>Left – right</a:t>
            </a:r>
          </a:p>
          <a:p>
            <a:pPr lvl="1"/>
            <a:r>
              <a:rPr lang="en-US" dirty="0"/>
              <a:t>Forward-back</a:t>
            </a:r>
          </a:p>
          <a:p>
            <a:pPr lvl="1"/>
            <a:r>
              <a:rPr lang="en-US" dirty="0"/>
              <a:t>Rotate clockwise –counter clockwise</a:t>
            </a:r>
          </a:p>
          <a:p>
            <a:r>
              <a:rPr lang="en-US" dirty="0"/>
              <a:t>AutoMode - approaches the image target and attempts to reach a position directly in front of center line of image</a:t>
            </a:r>
          </a:p>
          <a:p>
            <a:r>
              <a:rPr lang="en-US" dirty="0"/>
              <a:t>And at a predefined stand-off distance.</a:t>
            </a:r>
          </a:p>
        </p:txBody>
      </p:sp>
    </p:spTree>
    <p:extLst>
      <p:ext uri="{BB962C8B-B14F-4D97-AF65-F5344CB8AC3E}">
        <p14:creationId xmlns:p14="http://schemas.microsoft.com/office/powerpoint/2010/main" val="3416578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10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1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A36C9-06F3-48E6-8185-32AF7ED115DD}"/>
              </a:ext>
            </a:extLst>
          </p:cNvPr>
          <p:cNvSpPr>
            <a:spLocks noGrp="1"/>
          </p:cNvSpPr>
          <p:nvPr>
            <p:ph type="title"/>
          </p:nvPr>
        </p:nvSpPr>
        <p:spPr>
          <a:xfrm>
            <a:off x="992038" y="2797774"/>
            <a:ext cx="10515600" cy="1325563"/>
          </a:xfrm>
        </p:spPr>
        <p:txBody>
          <a:bodyPr/>
          <a:lstStyle/>
          <a:p>
            <a:pPr algn="ctr"/>
            <a:r>
              <a:rPr lang="en-US" dirty="0"/>
              <a:t>Some more resources for Vuforia information follow.</a:t>
            </a:r>
          </a:p>
        </p:txBody>
      </p:sp>
      <p:sp>
        <p:nvSpPr>
          <p:cNvPr id="3" name="Content Placeholder 2">
            <a:extLst>
              <a:ext uri="{FF2B5EF4-FFF2-40B4-BE49-F238E27FC236}">
                <a16:creationId xmlns:a16="http://schemas.microsoft.com/office/drawing/2014/main" id="{1D0FBA47-6210-449C-B629-023717695C7B}"/>
              </a:ext>
            </a:extLst>
          </p:cNvPr>
          <p:cNvSpPr>
            <a:spLocks noGrp="1"/>
          </p:cNvSpPr>
          <p:nvPr>
            <p:ph idx="1"/>
          </p:nvPr>
        </p:nvSpPr>
        <p:spPr>
          <a:xfrm>
            <a:off x="838200" y="4520243"/>
            <a:ext cx="10669438" cy="1656720"/>
          </a:xfrm>
        </p:spPr>
        <p:txBody>
          <a:bodyPr>
            <a:normAutofit fontScale="85000" lnSpcReduction="20000"/>
          </a:bodyPr>
          <a:lstStyle/>
          <a:p>
            <a:r>
              <a:rPr lang="en-US" dirty="0"/>
              <a:t>Please email us at </a:t>
            </a:r>
            <a:r>
              <a:rPr lang="en-US" dirty="0">
                <a:hlinkClick r:id="rId3"/>
              </a:rPr>
              <a:t>ftc7673@gmail.com</a:t>
            </a:r>
            <a:r>
              <a:rPr lang="en-US" dirty="0"/>
              <a:t> or </a:t>
            </a:r>
            <a:r>
              <a:rPr lang="en-US" dirty="0">
                <a:hlinkClick r:id="rId4"/>
              </a:rPr>
              <a:t>jo.vanvliet@gmail.com</a:t>
            </a:r>
            <a:r>
              <a:rPr lang="en-US" dirty="0"/>
              <a:t> with questions, corrections, suggestions. We have only worked with Vuforia for two weeks so, obviously,  have lots to learn and appreciate all the help we can get!</a:t>
            </a:r>
          </a:p>
          <a:p>
            <a:r>
              <a:rPr lang="en-US" dirty="0"/>
              <a:t>Again our thanks to FTC </a:t>
            </a:r>
            <a:r>
              <a:rPr lang="en-US"/>
              <a:t>Team 2818, G-Force, </a:t>
            </a:r>
            <a:r>
              <a:rPr lang="en-US" dirty="0"/>
              <a:t>for their videos and FTCVuforiaDemo code</a:t>
            </a:r>
          </a:p>
        </p:txBody>
      </p:sp>
    </p:spTree>
    <p:extLst>
      <p:ext uri="{BB962C8B-B14F-4D97-AF65-F5344CB8AC3E}">
        <p14:creationId xmlns:p14="http://schemas.microsoft.com/office/powerpoint/2010/main" val="19232393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4642A-3ABD-4BAC-93FE-C86D499EC434}"/>
              </a:ext>
            </a:extLst>
          </p:cNvPr>
          <p:cNvSpPr>
            <a:spLocks noGrp="1"/>
          </p:cNvSpPr>
          <p:nvPr>
            <p:ph type="title"/>
          </p:nvPr>
        </p:nvSpPr>
        <p:spPr/>
        <p:txBody>
          <a:bodyPr/>
          <a:lstStyle/>
          <a:p>
            <a:r>
              <a:rPr lang="en-US" dirty="0"/>
              <a:t>ConceptVuforiaNavigation file - Good info</a:t>
            </a:r>
          </a:p>
        </p:txBody>
      </p:sp>
      <p:sp>
        <p:nvSpPr>
          <p:cNvPr id="3" name="Content Placeholder 2">
            <a:extLst>
              <a:ext uri="{FF2B5EF4-FFF2-40B4-BE49-F238E27FC236}">
                <a16:creationId xmlns:a16="http://schemas.microsoft.com/office/drawing/2014/main" id="{B8E1C073-0E06-4B3C-9361-E7A52A97AD33}"/>
              </a:ext>
            </a:extLst>
          </p:cNvPr>
          <p:cNvSpPr>
            <a:spLocks noGrp="1"/>
          </p:cNvSpPr>
          <p:nvPr>
            <p:ph idx="1"/>
          </p:nvPr>
        </p:nvSpPr>
        <p:spPr>
          <a:xfrm>
            <a:off x="650631" y="1380147"/>
            <a:ext cx="4737295" cy="4134387"/>
          </a:xfrm>
        </p:spPr>
        <p:txBody>
          <a:bodyPr>
            <a:normAutofit/>
          </a:bodyPr>
          <a:lstStyle/>
          <a:p>
            <a:endParaRPr lang="en-US" sz="2400" dirty="0"/>
          </a:p>
          <a:p>
            <a:r>
              <a:rPr lang="en-US" sz="2400" dirty="0"/>
              <a:t>Comments in this file are extensive and excellent. </a:t>
            </a:r>
          </a:p>
          <a:p>
            <a:r>
              <a:rPr lang="en-US" sz="2400" dirty="0"/>
              <a:t>Worth reading</a:t>
            </a:r>
          </a:p>
          <a:p>
            <a:r>
              <a:rPr lang="en-US" sz="2400" dirty="0"/>
              <a:t>Has many, many formulas, concepts, tips, not included in this presentation</a:t>
            </a:r>
          </a:p>
          <a:p>
            <a:endParaRPr lang="en-US" dirty="0"/>
          </a:p>
          <a:p>
            <a:endParaRPr lang="en-US" dirty="0"/>
          </a:p>
        </p:txBody>
      </p:sp>
      <p:sp>
        <p:nvSpPr>
          <p:cNvPr id="4" name="Rectangle 1">
            <a:extLst>
              <a:ext uri="{FF2B5EF4-FFF2-40B4-BE49-F238E27FC236}">
                <a16:creationId xmlns:a16="http://schemas.microsoft.com/office/drawing/2014/main" id="{B3C765F0-13E7-4896-B1CA-2961EE7B4A26}"/>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7CDF5D52-ABBF-4E56-8367-508A6511FD1D}"/>
              </a:ext>
            </a:extLst>
          </p:cNvPr>
          <p:cNvSpPr>
            <a:spLocks noChangeArrowheads="1"/>
          </p:cNvSpPr>
          <p:nvPr/>
        </p:nvSpPr>
        <p:spPr bwMode="auto">
          <a:xfrm>
            <a:off x="152400" y="15240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CAF2EB42-6303-4829-8A61-6E976000A3DF}"/>
              </a:ext>
            </a:extLst>
          </p:cNvPr>
          <p:cNvPicPr>
            <a:picLocks noChangeAspect="1"/>
          </p:cNvPicPr>
          <p:nvPr/>
        </p:nvPicPr>
        <p:blipFill rotWithShape="1">
          <a:blip r:embed="rId3"/>
          <a:srcRect r="67195" b="29905"/>
          <a:stretch/>
        </p:blipFill>
        <p:spPr>
          <a:xfrm>
            <a:off x="6588369" y="1903413"/>
            <a:ext cx="3640015" cy="4804788"/>
          </a:xfrm>
          <a:prstGeom prst="rect">
            <a:avLst/>
          </a:prstGeom>
        </p:spPr>
      </p:pic>
      <p:sp>
        <p:nvSpPr>
          <p:cNvPr id="9" name="Rectangle: Rounded Corners 8">
            <a:extLst>
              <a:ext uri="{FF2B5EF4-FFF2-40B4-BE49-F238E27FC236}">
                <a16:creationId xmlns:a16="http://schemas.microsoft.com/office/drawing/2014/main" id="{E47DBE9F-E3B6-4F31-BECC-0E84F5638629}"/>
              </a:ext>
            </a:extLst>
          </p:cNvPr>
          <p:cNvSpPr/>
          <p:nvPr/>
        </p:nvSpPr>
        <p:spPr>
          <a:xfrm>
            <a:off x="7540283" y="5317588"/>
            <a:ext cx="1758462" cy="196947"/>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19272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E51A1-1A04-4BA1-8BA3-130342E446D9}"/>
              </a:ext>
            </a:extLst>
          </p:cNvPr>
          <p:cNvSpPr>
            <a:spLocks noGrp="1"/>
          </p:cNvSpPr>
          <p:nvPr>
            <p:ph type="title"/>
          </p:nvPr>
        </p:nvSpPr>
        <p:spPr/>
        <p:txBody>
          <a:bodyPr>
            <a:normAutofit/>
          </a:bodyPr>
          <a:lstStyle/>
          <a:p>
            <a:r>
              <a:rPr lang="en-US" sz="3800" dirty="0"/>
              <a:t>Concept Vuforia Navigation Comments Sample</a:t>
            </a:r>
          </a:p>
        </p:txBody>
      </p:sp>
      <p:sp>
        <p:nvSpPr>
          <p:cNvPr id="8" name="Rectangle 4">
            <a:extLst>
              <a:ext uri="{FF2B5EF4-FFF2-40B4-BE49-F238E27FC236}">
                <a16:creationId xmlns:a16="http://schemas.microsoft.com/office/drawing/2014/main" id="{45E24692-13C0-4E1B-AA4D-2A124C6EA7AB}"/>
              </a:ext>
            </a:extLst>
          </p:cNvPr>
          <p:cNvSpPr>
            <a:spLocks noChangeArrowheads="1"/>
          </p:cNvSpPr>
          <p:nvPr/>
        </p:nvSpPr>
        <p:spPr bwMode="auto">
          <a:xfrm>
            <a:off x="345057" y="1416334"/>
            <a:ext cx="10800272" cy="535531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1" u="none" strike="noStrike" cap="none" normalizeH="0" baseline="0" dirty="0">
                <a:ln>
                  <a:noFill/>
                </a:ln>
                <a:solidFill>
                  <a:srgbClr val="808080"/>
                </a:solidFill>
                <a:effectLst/>
                <a:cs typeface="Courier New" panose="02070309020205020404" pitchFamily="49" charset="0"/>
              </a:rPr>
              <a:t>/**</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In order for localization to work, we need to tell the system where each target we</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wish to use for navigation resides on the field, and we need to specify where on the robot</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the phone resides. These specifications are in the form of &lt;</a:t>
            </a:r>
            <a:r>
              <a:rPr kumimoji="0" lang="en-US" altLang="en-US" b="0" i="1" u="none" strike="noStrike" cap="none" normalizeH="0" baseline="0" dirty="0" err="1">
                <a:ln>
                  <a:noFill/>
                </a:ln>
                <a:solidFill>
                  <a:srgbClr val="808080"/>
                </a:solidFill>
                <a:effectLst/>
                <a:cs typeface="Courier New" panose="02070309020205020404" pitchFamily="49" charset="0"/>
              </a:rPr>
              <a:t>em</a:t>
            </a:r>
            <a:r>
              <a:rPr kumimoji="0" lang="en-US" altLang="en-US" b="0" i="1" u="none" strike="noStrike" cap="none" normalizeH="0" baseline="0" dirty="0">
                <a:ln>
                  <a:noFill/>
                </a:ln>
                <a:solidFill>
                  <a:srgbClr val="808080"/>
                </a:solidFill>
                <a:effectLst/>
                <a:cs typeface="Courier New" panose="02070309020205020404" pitchFamily="49" charset="0"/>
              </a:rPr>
              <a:t>&gt;transformation matrices.&lt;/</a:t>
            </a:r>
            <a:r>
              <a:rPr kumimoji="0" lang="en-US" altLang="en-US" b="0" i="1" u="none" strike="noStrike" cap="none" normalizeH="0" baseline="0" dirty="0" err="1">
                <a:ln>
                  <a:noFill/>
                </a:ln>
                <a:solidFill>
                  <a:srgbClr val="808080"/>
                </a:solidFill>
                <a:effectLst/>
                <a:cs typeface="Courier New" panose="02070309020205020404" pitchFamily="49" charset="0"/>
              </a:rPr>
              <a:t>em</a:t>
            </a:r>
            <a:r>
              <a:rPr kumimoji="0" lang="en-US" altLang="en-US" b="0" i="1" u="none" strike="noStrike" cap="none" normalizeH="0" baseline="0" dirty="0">
                <a:ln>
                  <a:noFill/>
                </a:ln>
                <a:solidFill>
                  <a:srgbClr val="808080"/>
                </a:solidFill>
                <a:effectLst/>
                <a:cs typeface="Courier New" panose="02070309020205020404" pitchFamily="49" charset="0"/>
              </a:rPr>
              <a:t>&gt;</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Transformation matrices are a central, important concept in the math here involved in localization.</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See &lt;a </a:t>
            </a:r>
            <a:r>
              <a:rPr kumimoji="0" lang="en-US" altLang="en-US" b="0" i="1" u="none" strike="noStrike" cap="none" normalizeH="0" baseline="0" dirty="0" err="1">
                <a:ln>
                  <a:noFill/>
                </a:ln>
                <a:solidFill>
                  <a:srgbClr val="808080"/>
                </a:solidFill>
                <a:effectLst/>
                <a:cs typeface="Courier New" panose="02070309020205020404" pitchFamily="49" charset="0"/>
              </a:rPr>
              <a:t>href</a:t>
            </a:r>
            <a:r>
              <a:rPr kumimoji="0" lang="en-US" altLang="en-US" b="0" i="1" u="none" strike="noStrike" cap="none" normalizeH="0" baseline="0" dirty="0">
                <a:ln>
                  <a:noFill/>
                </a:ln>
                <a:solidFill>
                  <a:srgbClr val="808080"/>
                </a:solidFill>
                <a:effectLst/>
                <a:cs typeface="Courier New" panose="02070309020205020404" pitchFamily="49" charset="0"/>
              </a:rPr>
              <a:t>="https://en.wikipedia.org/wiki/</a:t>
            </a:r>
            <a:r>
              <a:rPr kumimoji="0" lang="en-US" altLang="en-US" b="0" i="1" u="none" strike="noStrike" cap="none" normalizeH="0" baseline="0" dirty="0" err="1">
                <a:ln>
                  <a:noFill/>
                </a:ln>
                <a:solidFill>
                  <a:srgbClr val="808080"/>
                </a:solidFill>
                <a:effectLst/>
                <a:cs typeface="Courier New" panose="02070309020205020404" pitchFamily="49" charset="0"/>
              </a:rPr>
              <a:t>Transformation_matrix</a:t>
            </a:r>
            <a:r>
              <a:rPr kumimoji="0" lang="en-US" altLang="en-US" b="0" i="1" u="none" strike="noStrike" cap="none" normalizeH="0" baseline="0" dirty="0">
                <a:ln>
                  <a:noFill/>
                </a:ln>
                <a:solidFill>
                  <a:srgbClr val="808080"/>
                </a:solidFill>
                <a:effectLst/>
                <a:cs typeface="Courier New" panose="02070309020205020404" pitchFamily="49" charset="0"/>
              </a:rPr>
              <a:t>"&gt;Transformation Matrix&lt;/a&gt;</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for detailed information. Commonly, you'll encounter transformation matrices as instances</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of the {</a:t>
            </a:r>
            <a:r>
              <a:rPr kumimoji="0" lang="en-US" altLang="en-US" b="1" i="1" u="none" strike="noStrike" cap="none" normalizeH="0" baseline="0" dirty="0">
                <a:ln>
                  <a:noFill/>
                </a:ln>
                <a:solidFill>
                  <a:srgbClr val="808080"/>
                </a:solidFill>
                <a:effectLst/>
                <a:cs typeface="Courier New" panose="02070309020205020404" pitchFamily="49" charset="0"/>
              </a:rPr>
              <a:t>@link </a:t>
            </a:r>
            <a:r>
              <a:rPr kumimoji="0" lang="en-US" altLang="en-US" b="0" i="1" u="none" strike="noStrike" cap="none" normalizeH="0" baseline="0" dirty="0" err="1">
                <a:ln>
                  <a:noFill/>
                </a:ln>
                <a:solidFill>
                  <a:srgbClr val="808080"/>
                </a:solidFill>
                <a:effectLst/>
                <a:cs typeface="Courier New" panose="02070309020205020404" pitchFamily="49" charset="0"/>
              </a:rPr>
              <a:t>OpenGLMatrix</a:t>
            </a:r>
            <a:r>
              <a:rPr kumimoji="0" lang="en-US" altLang="en-US" b="0" i="1" u="none" strike="noStrike" cap="none" normalizeH="0" baseline="0" dirty="0">
                <a:ln>
                  <a:noFill/>
                </a:ln>
                <a:solidFill>
                  <a:srgbClr val="808080"/>
                </a:solidFill>
                <a:effectLst/>
                <a:cs typeface="Courier New" panose="02070309020205020404" pitchFamily="49" charset="0"/>
              </a:rPr>
              <a:t>} class.</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For the most part, you don't need to understand the details of the math of how transformation</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matrices work inside (as fascinating as that is, truly). Just remember these key points:</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&lt;</a:t>
            </a:r>
            <a:r>
              <a:rPr kumimoji="0" lang="en-US" altLang="en-US" b="0" i="1" u="none" strike="noStrike" cap="none" normalizeH="0" baseline="0" dirty="0" err="1">
                <a:ln>
                  <a:noFill/>
                </a:ln>
                <a:solidFill>
                  <a:srgbClr val="808080"/>
                </a:solidFill>
                <a:effectLst/>
                <a:cs typeface="Courier New" panose="02070309020205020404" pitchFamily="49" charset="0"/>
              </a:rPr>
              <a:t>ol</a:t>
            </a:r>
            <a:r>
              <a:rPr kumimoji="0" lang="en-US" altLang="en-US" b="0" i="1" u="none" strike="noStrike" cap="none" normalizeH="0" baseline="0" dirty="0">
                <a:ln>
                  <a:noFill/>
                </a:ln>
                <a:solidFill>
                  <a:srgbClr val="808080"/>
                </a:solidFill>
                <a:effectLst/>
                <a:cs typeface="Courier New" panose="02070309020205020404" pitchFamily="49" charset="0"/>
              </a:rPr>
              <a:t>&gt;</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&lt;li&gt;You can put two transformations together to produce a third that combines the effect of</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both of them. If, for example, you have a rotation transform R and a translation transform T,</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then the combined transformation matrix RT which does the rotation first and then the translation</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is given by {</a:t>
            </a:r>
            <a:r>
              <a:rPr kumimoji="0" lang="en-US" altLang="en-US" b="1" i="1" u="none" strike="noStrike" cap="none" normalizeH="0" baseline="0" dirty="0">
                <a:ln>
                  <a:noFill/>
                </a:ln>
                <a:solidFill>
                  <a:srgbClr val="808080"/>
                </a:solidFill>
                <a:effectLst/>
                <a:cs typeface="Courier New" panose="02070309020205020404" pitchFamily="49" charset="0"/>
              </a:rPr>
              <a:t>@code </a:t>
            </a:r>
            <a:r>
              <a:rPr kumimoji="0" lang="en-US" altLang="en-US" b="0" i="1" u="none" strike="noStrike" cap="none" normalizeH="0" baseline="0" dirty="0">
                <a:ln>
                  <a:noFill/>
                </a:ln>
                <a:solidFill>
                  <a:srgbClr val="808080"/>
                </a:solidFill>
                <a:effectLst/>
                <a:cs typeface="Courier New" panose="02070309020205020404" pitchFamily="49" charset="0"/>
              </a:rPr>
              <a:t>RT = </a:t>
            </a:r>
            <a:r>
              <a:rPr kumimoji="0" lang="en-US" altLang="en-US" b="0" i="1" u="none" strike="noStrike" cap="none" normalizeH="0" baseline="0" dirty="0" err="1">
                <a:ln>
                  <a:noFill/>
                </a:ln>
                <a:solidFill>
                  <a:srgbClr val="808080"/>
                </a:solidFill>
                <a:effectLst/>
                <a:cs typeface="Courier New" panose="02070309020205020404" pitchFamily="49" charset="0"/>
              </a:rPr>
              <a:t>T.multiplied</a:t>
            </a:r>
            <a:r>
              <a:rPr kumimoji="0" lang="en-US" altLang="en-US" b="0" i="1" u="none" strike="noStrike" cap="none" normalizeH="0" baseline="0" dirty="0">
                <a:ln>
                  <a:noFill/>
                </a:ln>
                <a:solidFill>
                  <a:srgbClr val="808080"/>
                </a:solidFill>
                <a:effectLst/>
                <a:cs typeface="Courier New" panose="02070309020205020404" pitchFamily="49" charset="0"/>
              </a:rPr>
              <a:t>(R)}. That is, the transforms are multiplied in the</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     &lt;</a:t>
            </a:r>
            <a:r>
              <a:rPr kumimoji="0" lang="en-US" altLang="en-US" b="0" i="1" u="none" strike="noStrike" cap="none" normalizeH="0" baseline="0" dirty="0" err="1">
                <a:ln>
                  <a:noFill/>
                </a:ln>
                <a:solidFill>
                  <a:srgbClr val="808080"/>
                </a:solidFill>
                <a:effectLst/>
                <a:cs typeface="Courier New" panose="02070309020205020404" pitchFamily="49" charset="0"/>
              </a:rPr>
              <a:t>em</a:t>
            </a:r>
            <a:r>
              <a:rPr kumimoji="0" lang="en-US" altLang="en-US" b="0" i="1" u="none" strike="noStrike" cap="none" normalizeH="0" baseline="0" dirty="0">
                <a:ln>
                  <a:noFill/>
                </a:ln>
                <a:solidFill>
                  <a:srgbClr val="808080"/>
                </a:solidFill>
                <a:effectLst/>
                <a:cs typeface="Courier New" panose="02070309020205020404" pitchFamily="49" charset="0"/>
              </a:rPr>
              <a:t>&gt;reverse&lt;/</a:t>
            </a:r>
            <a:r>
              <a:rPr kumimoji="0" lang="en-US" altLang="en-US" b="0" i="1" u="none" strike="noStrike" cap="none" normalizeH="0" baseline="0" dirty="0" err="1">
                <a:ln>
                  <a:noFill/>
                </a:ln>
                <a:solidFill>
                  <a:srgbClr val="808080"/>
                </a:solidFill>
                <a:effectLst/>
                <a:cs typeface="Courier New" panose="02070309020205020404" pitchFamily="49" charset="0"/>
              </a:rPr>
              <a:t>em</a:t>
            </a:r>
            <a:r>
              <a:rPr kumimoji="0" lang="en-US" altLang="en-US" b="0" i="1" u="none" strike="noStrike" cap="none" normalizeH="0" baseline="0" dirty="0">
                <a:ln>
                  <a:noFill/>
                </a:ln>
                <a:solidFill>
                  <a:srgbClr val="808080"/>
                </a:solidFill>
                <a:effectLst/>
                <a:cs typeface="Courier New" panose="02070309020205020404" pitchFamily="49" charset="0"/>
              </a:rPr>
              <a:t>&gt; of the chronological order in which they applied.&lt;/li&gt;</a:t>
            </a:r>
            <a:br>
              <a:rPr kumimoji="0" lang="en-US" altLang="en-US" b="0" i="1" u="none" strike="noStrike" cap="none" normalizeH="0" baseline="0" dirty="0">
                <a:ln>
                  <a:noFill/>
                </a:ln>
                <a:solidFill>
                  <a:srgbClr val="808080"/>
                </a:solidFill>
                <a:effectLst/>
                <a:cs typeface="Courier New" panose="02070309020205020404" pitchFamily="49" charset="0"/>
              </a:rPr>
            </a:br>
            <a:r>
              <a:rPr kumimoji="0" lang="en-US" altLang="en-US" b="0" i="1" u="none" strike="noStrike" cap="none" normalizeH="0" baseline="0" dirty="0">
                <a:ln>
                  <a:noFill/>
                </a:ln>
                <a:solidFill>
                  <a:srgbClr val="808080"/>
                </a:solidFill>
                <a:effectLst/>
                <a:cs typeface="Courier New" panose="02070309020205020404" pitchFamily="49" charset="0"/>
              </a:rPr>
              <a:t> *</a:t>
            </a:r>
            <a:endParaRPr kumimoji="0" lang="en-US" altLang="en-US"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6611510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8BE27-1A42-43C2-9BFA-F7215E5DA27D}"/>
              </a:ext>
            </a:extLst>
          </p:cNvPr>
          <p:cNvSpPr>
            <a:spLocks noGrp="1"/>
          </p:cNvSpPr>
          <p:nvPr>
            <p:ph type="title"/>
          </p:nvPr>
        </p:nvSpPr>
        <p:spPr/>
        <p:txBody>
          <a:bodyPr/>
          <a:lstStyle/>
          <a:p>
            <a:r>
              <a:rPr lang="en-US" dirty="0"/>
              <a:t>More Helpful YouTube Video Tutorials/Resources </a:t>
            </a:r>
          </a:p>
        </p:txBody>
      </p:sp>
      <p:sp>
        <p:nvSpPr>
          <p:cNvPr id="3" name="Content Placeholder 2">
            <a:extLst>
              <a:ext uri="{FF2B5EF4-FFF2-40B4-BE49-F238E27FC236}">
                <a16:creationId xmlns:a16="http://schemas.microsoft.com/office/drawing/2014/main" id="{2935B039-FF69-46C7-AD1D-06476FCDBF61}"/>
              </a:ext>
            </a:extLst>
          </p:cNvPr>
          <p:cNvSpPr>
            <a:spLocks noGrp="1"/>
          </p:cNvSpPr>
          <p:nvPr>
            <p:ph idx="1"/>
          </p:nvPr>
        </p:nvSpPr>
        <p:spPr>
          <a:xfrm>
            <a:off x="838200" y="1242204"/>
            <a:ext cx="9515623" cy="5102325"/>
          </a:xfrm>
        </p:spPr>
        <p:txBody>
          <a:bodyPr>
            <a:noAutofit/>
          </a:bodyPr>
          <a:lstStyle/>
          <a:p>
            <a:pPr marL="457200" lvl="1" indent="0">
              <a:buNone/>
            </a:pPr>
            <a:endParaRPr lang="en-US" sz="1600" dirty="0"/>
          </a:p>
          <a:p>
            <a:r>
              <a:rPr lang="en-US" sz="1600" dirty="0"/>
              <a:t>Team 3491 FIXIT Vuforia in FTC Part 4: Using Vuforia with V2.2 </a:t>
            </a:r>
            <a:r>
              <a:rPr lang="en-US" sz="1600" dirty="0">
                <a:hlinkClick r:id="rId3"/>
              </a:rPr>
              <a:t>https://www.youtube.com/watch?v=2z-o9Ts8XoE&amp;t=209s</a:t>
            </a:r>
            <a:r>
              <a:rPr lang="en-US" sz="1600" dirty="0"/>
              <a:t>   Start with video 4, 5, 6 because with the new V2.2 SDK video 1 is no longer most current.</a:t>
            </a:r>
          </a:p>
          <a:p>
            <a:pPr marL="0" indent="0">
              <a:buNone/>
            </a:pPr>
            <a:endParaRPr lang="en-US" sz="1600" dirty="0"/>
          </a:p>
          <a:p>
            <a:r>
              <a:rPr lang="en-US" sz="1600" dirty="0"/>
              <a:t>Team SWERVE 417 (Space Koalas In Disguise) </a:t>
            </a:r>
          </a:p>
          <a:p>
            <a:pPr lvl="1"/>
            <a:r>
              <a:rPr lang="en-US" sz="1600" dirty="0"/>
              <a:t> Vuforia Basics         </a:t>
            </a:r>
            <a:r>
              <a:rPr lang="en-US" sz="1600" dirty="0">
                <a:hlinkClick r:id="rId4"/>
              </a:rPr>
              <a:t>https://www.youtube.com/watch?v=gbcdveLP-Ns&amp;t=26s</a:t>
            </a:r>
            <a:r>
              <a:rPr lang="en-US" sz="1600" dirty="0"/>
              <a:t> (You may want to change the speed setting on this one.)</a:t>
            </a:r>
          </a:p>
          <a:p>
            <a:pPr lvl="1"/>
            <a:r>
              <a:rPr lang="en-US" sz="1600" dirty="0"/>
              <a:t>Covers a lot quickly. And well</a:t>
            </a:r>
          </a:p>
          <a:p>
            <a:pPr marL="457200" lvl="1" indent="0">
              <a:buNone/>
            </a:pPr>
            <a:endParaRPr lang="en-US" sz="1600" dirty="0"/>
          </a:p>
          <a:p>
            <a:pPr marL="223838" lvl="1" indent="-223838"/>
            <a:r>
              <a:rPr lang="en-US" sz="1600" dirty="0"/>
              <a:t>You may want to print out a copy of the code for </a:t>
            </a:r>
            <a:r>
              <a:rPr lang="en-US" sz="1600" dirty="0" err="1"/>
              <a:t>ConceptVuforiaNavigation</a:t>
            </a:r>
            <a:r>
              <a:rPr lang="en-US" sz="1600" dirty="0"/>
              <a:t>. </a:t>
            </a:r>
            <a:br>
              <a:rPr lang="en-US" sz="1600" dirty="0"/>
            </a:br>
            <a:r>
              <a:rPr lang="en-US" sz="1600" dirty="0"/>
              <a:t>Its Comments have much useful info.</a:t>
            </a:r>
            <a:br>
              <a:rPr lang="en-US" sz="1600" dirty="0"/>
            </a:br>
            <a:r>
              <a:rPr lang="en-US" sz="1600" dirty="0"/>
              <a:t> It is available in the Assets folder of  FtcRobotController in Android Studio</a:t>
            </a:r>
          </a:p>
          <a:p>
            <a:r>
              <a:rPr lang="en-US" dirty="0"/>
              <a:t>PTC’s Academic Program Blog – </a:t>
            </a:r>
            <a:br>
              <a:rPr lang="en-US" dirty="0"/>
            </a:br>
            <a:r>
              <a:rPr lang="en-US" dirty="0"/>
              <a:t>Augmented Reality and PTC’s </a:t>
            </a:r>
            <a:r>
              <a:rPr lang="en-US" dirty="0" err="1"/>
              <a:t>Vuforia</a:t>
            </a:r>
            <a:r>
              <a:rPr lang="en-US" dirty="0"/>
              <a:t> for FIRST</a:t>
            </a:r>
          </a:p>
          <a:p>
            <a:r>
              <a:rPr lang="en-US" sz="2000" dirty="0">
                <a:hlinkClick r:id="rId5"/>
              </a:rPr>
              <a:t>https://community.ptc.com/t5/PTC-Academic-Program-Blog/Augmented-Reality-and-PTC-s-Vuforia-for-FIRST-Teams/ba-p/445588</a:t>
            </a:r>
            <a:r>
              <a:rPr lang="en-US" sz="2000" dirty="0"/>
              <a:t> </a:t>
            </a:r>
          </a:p>
          <a:p>
            <a:pPr marL="223838" lvl="1" indent="-223838"/>
            <a:endParaRPr lang="en-US" sz="1600" dirty="0"/>
          </a:p>
          <a:p>
            <a:endParaRPr lang="en-US" sz="1600" dirty="0"/>
          </a:p>
          <a:p>
            <a:pPr marL="457200" lvl="1" indent="0">
              <a:buNone/>
            </a:pPr>
            <a:endParaRPr lang="en-US" sz="1600" dirty="0"/>
          </a:p>
          <a:p>
            <a:pPr marL="0" indent="0">
              <a:buNone/>
            </a:pPr>
            <a:br>
              <a:rPr lang="en-US" sz="1600" dirty="0"/>
            </a:br>
            <a:br>
              <a:rPr lang="en-US" sz="1600" dirty="0">
                <a:hlinkClick r:id="rId6"/>
              </a:rPr>
            </a:br>
            <a:endParaRPr lang="en-US" sz="1600" dirty="0"/>
          </a:p>
        </p:txBody>
      </p:sp>
    </p:spTree>
    <p:extLst>
      <p:ext uri="{BB962C8B-B14F-4D97-AF65-F5344CB8AC3E}">
        <p14:creationId xmlns:p14="http://schemas.microsoft.com/office/powerpoint/2010/main" val="98199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92A0-2465-4004-AF2D-D9336B4DE901}"/>
              </a:ext>
            </a:extLst>
          </p:cNvPr>
          <p:cNvSpPr>
            <a:spLocks noGrp="1"/>
          </p:cNvSpPr>
          <p:nvPr>
            <p:ph type="title"/>
          </p:nvPr>
        </p:nvSpPr>
        <p:spPr>
          <a:xfrm>
            <a:off x="1096992" y="2504476"/>
            <a:ext cx="10515600" cy="1429169"/>
          </a:xfrm>
        </p:spPr>
        <p:txBody>
          <a:bodyPr>
            <a:normAutofit fontScale="90000"/>
          </a:bodyPr>
          <a:lstStyle/>
          <a:p>
            <a:pPr algn="ctr"/>
            <a:r>
              <a:rPr lang="en-US" dirty="0"/>
              <a:t>Thank you for your patience!</a:t>
            </a:r>
            <a:br>
              <a:rPr lang="en-US" dirty="0"/>
            </a:br>
            <a:r>
              <a:rPr lang="en-US" dirty="0"/>
              <a:t>Hope this has been useful!</a:t>
            </a:r>
            <a:br>
              <a:rPr lang="en-US" dirty="0"/>
            </a:br>
            <a:br>
              <a:rPr lang="en-US" dirty="0"/>
            </a:br>
            <a:endParaRPr lang="en-US" dirty="0"/>
          </a:p>
        </p:txBody>
      </p:sp>
      <p:sp>
        <p:nvSpPr>
          <p:cNvPr id="3" name="Content Placeholder 2">
            <a:extLst>
              <a:ext uri="{FF2B5EF4-FFF2-40B4-BE49-F238E27FC236}">
                <a16:creationId xmlns:a16="http://schemas.microsoft.com/office/drawing/2014/main" id="{32B78447-0977-405F-8CE3-E2E80E8F7B83}"/>
              </a:ext>
            </a:extLst>
          </p:cNvPr>
          <p:cNvSpPr>
            <a:spLocks noGrp="1"/>
          </p:cNvSpPr>
          <p:nvPr>
            <p:ph idx="1"/>
          </p:nvPr>
        </p:nvSpPr>
        <p:spPr>
          <a:xfrm>
            <a:off x="665672" y="3502324"/>
            <a:ext cx="10515600" cy="4351338"/>
          </a:xfrm>
        </p:spPr>
        <p:txBody>
          <a:bodyPr>
            <a:normAutofit/>
          </a:bodyPr>
          <a:lstStyle/>
          <a:p>
            <a:endParaRPr lang="en-US" dirty="0"/>
          </a:p>
          <a:p>
            <a:endParaRPr lang="en-US" dirty="0"/>
          </a:p>
          <a:p>
            <a:pPr marL="0" indent="0">
              <a:buNone/>
            </a:pPr>
            <a:endParaRPr lang="en-US" dirty="0"/>
          </a:p>
          <a:p>
            <a:pPr marL="0" indent="0" algn="ctr">
              <a:buNone/>
            </a:pPr>
            <a:r>
              <a:rPr lang="en-US" dirty="0"/>
              <a:t>FTC 7673 – Dragons &amp; Tiaras</a:t>
            </a:r>
          </a:p>
          <a:p>
            <a:pPr marL="0" indent="0" algn="ctr">
              <a:buNone/>
            </a:pPr>
            <a:r>
              <a:rPr lang="en-US" dirty="0" err="1"/>
              <a:t>Hiawasse</a:t>
            </a:r>
            <a:r>
              <a:rPr lang="en-US" dirty="0"/>
              <a:t>, GA</a:t>
            </a:r>
          </a:p>
        </p:txBody>
      </p:sp>
    </p:spTree>
    <p:extLst>
      <p:ext uri="{BB962C8B-B14F-4D97-AF65-F5344CB8AC3E}">
        <p14:creationId xmlns:p14="http://schemas.microsoft.com/office/powerpoint/2010/main" val="750562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D2A83-88F3-409D-AC3E-4AA57C242655}"/>
              </a:ext>
            </a:extLst>
          </p:cNvPr>
          <p:cNvSpPr>
            <a:spLocks noGrp="1"/>
          </p:cNvSpPr>
          <p:nvPr>
            <p:ph type="title"/>
          </p:nvPr>
        </p:nvSpPr>
        <p:spPr/>
        <p:txBody>
          <a:bodyPr/>
          <a:lstStyle/>
          <a:p>
            <a:r>
              <a:rPr lang="en-US" dirty="0"/>
              <a:t>What’s Augmented Reality?</a:t>
            </a:r>
          </a:p>
        </p:txBody>
      </p:sp>
      <p:sp>
        <p:nvSpPr>
          <p:cNvPr id="3" name="Content Placeholder 2">
            <a:extLst>
              <a:ext uri="{FF2B5EF4-FFF2-40B4-BE49-F238E27FC236}">
                <a16:creationId xmlns:a16="http://schemas.microsoft.com/office/drawing/2014/main" id="{1A622C2F-0889-41D9-89E0-07802AC8B77F}"/>
              </a:ext>
            </a:extLst>
          </p:cNvPr>
          <p:cNvSpPr>
            <a:spLocks noGrp="1"/>
          </p:cNvSpPr>
          <p:nvPr>
            <p:ph idx="1"/>
          </p:nvPr>
        </p:nvSpPr>
        <p:spPr/>
        <p:txBody>
          <a:bodyPr>
            <a:normAutofit/>
          </a:bodyPr>
          <a:lstStyle/>
          <a:p>
            <a:r>
              <a:rPr lang="en-US" dirty="0"/>
              <a:t>Augumented  Reality (AR) is a live direct or indirect view of a physical real-world environment, whose elements are supplemented (augmented) by computer-generated sensory inputs like sounds, video, graphics, or GPS. </a:t>
            </a:r>
          </a:p>
          <a:p>
            <a:r>
              <a:rPr lang="en-US" dirty="0"/>
              <a:t>More simply, </a:t>
            </a:r>
            <a:r>
              <a:rPr lang="en-US" b="1" dirty="0"/>
              <a:t>AR can superimpose a computer-generated image on a user’s view of the real world</a:t>
            </a:r>
          </a:p>
          <a:p>
            <a:r>
              <a:rPr lang="en-US" dirty="0"/>
              <a:t> One example is the yellow “first down” line that appears in televised football games.</a:t>
            </a:r>
          </a:p>
          <a:p>
            <a:endParaRPr lang="en-US" dirty="0"/>
          </a:p>
          <a:p>
            <a:pPr marL="0" indent="0">
              <a:buNone/>
            </a:pPr>
            <a:endParaRPr lang="en-US" dirty="0"/>
          </a:p>
        </p:txBody>
      </p:sp>
    </p:spTree>
    <p:extLst>
      <p:ext uri="{BB962C8B-B14F-4D97-AF65-F5344CB8AC3E}">
        <p14:creationId xmlns:p14="http://schemas.microsoft.com/office/powerpoint/2010/main" val="3912681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9BD0-1266-4FB0-83E4-C918D6DC93FE}"/>
              </a:ext>
            </a:extLst>
          </p:cNvPr>
          <p:cNvSpPr>
            <a:spLocks noGrp="1"/>
          </p:cNvSpPr>
          <p:nvPr>
            <p:ph type="title"/>
          </p:nvPr>
        </p:nvSpPr>
        <p:spPr/>
        <p:txBody>
          <a:bodyPr/>
          <a:lstStyle/>
          <a:p>
            <a:r>
              <a:rPr lang="en-US" dirty="0"/>
              <a:t>What’s </a:t>
            </a:r>
            <a:r>
              <a:rPr lang="en-US" dirty="0" err="1"/>
              <a:t>Aumented</a:t>
            </a:r>
            <a:r>
              <a:rPr lang="en-US" dirty="0"/>
              <a:t> Reality (</a:t>
            </a:r>
            <a:r>
              <a:rPr lang="en-US" dirty="0" err="1"/>
              <a:t>cont</a:t>
            </a:r>
            <a:r>
              <a:rPr lang="en-US" dirty="0"/>
              <a:t>)</a:t>
            </a:r>
          </a:p>
        </p:txBody>
      </p:sp>
      <p:sp>
        <p:nvSpPr>
          <p:cNvPr id="3" name="Content Placeholder 2">
            <a:extLst>
              <a:ext uri="{FF2B5EF4-FFF2-40B4-BE49-F238E27FC236}">
                <a16:creationId xmlns:a16="http://schemas.microsoft.com/office/drawing/2014/main" id="{208D019D-2D9E-4C1E-BE64-DB4E1BA1DE5F}"/>
              </a:ext>
            </a:extLst>
          </p:cNvPr>
          <p:cNvSpPr>
            <a:spLocks noGrp="1"/>
          </p:cNvSpPr>
          <p:nvPr>
            <p:ph idx="1"/>
          </p:nvPr>
        </p:nvSpPr>
        <p:spPr/>
        <p:txBody>
          <a:bodyPr/>
          <a:lstStyle/>
          <a:p>
            <a:endParaRPr lang="en-US" dirty="0"/>
          </a:p>
        </p:txBody>
      </p:sp>
      <p:sp>
        <p:nvSpPr>
          <p:cNvPr id="4" name="Rectangle 3">
            <a:extLst>
              <a:ext uri="{FF2B5EF4-FFF2-40B4-BE49-F238E27FC236}">
                <a16:creationId xmlns:a16="http://schemas.microsoft.com/office/drawing/2014/main" id="{55A88966-E58B-45EC-BAE6-0B40306C6B95}"/>
              </a:ext>
            </a:extLst>
          </p:cNvPr>
          <p:cNvSpPr/>
          <p:nvPr/>
        </p:nvSpPr>
        <p:spPr>
          <a:xfrm>
            <a:off x="1167319" y="2136339"/>
            <a:ext cx="9105089" cy="3354765"/>
          </a:xfrm>
          <a:prstGeom prst="rect">
            <a:avLst/>
          </a:prstGeom>
        </p:spPr>
        <p:txBody>
          <a:bodyPr wrap="square">
            <a:spAutoFit/>
          </a:bodyPr>
          <a:lstStyle/>
          <a:p>
            <a:endParaRPr lang="en-US" dirty="0"/>
          </a:p>
          <a:p>
            <a:endParaRPr lang="en-US" dirty="0"/>
          </a:p>
          <a:p>
            <a:r>
              <a:rPr lang="en-US" sz="2800" dirty="0"/>
              <a:t>AR apps usually use GPS to pinpoint location and use 3D programs that let  the developer tie in  animation or contextual digital info </a:t>
            </a:r>
          </a:p>
          <a:p>
            <a:r>
              <a:rPr lang="en-US" sz="2800" dirty="0"/>
              <a:t>(See the PTC FIRST AR app – available thru Google Play) computer program to an AR marker in the “real world”</a:t>
            </a:r>
          </a:p>
          <a:p>
            <a:endParaRPr lang="en-US" dirty="0"/>
          </a:p>
          <a:p>
            <a:endParaRPr lang="en-US" dirty="0"/>
          </a:p>
        </p:txBody>
      </p:sp>
    </p:spTree>
    <p:extLst>
      <p:ext uri="{BB962C8B-B14F-4D97-AF65-F5344CB8AC3E}">
        <p14:creationId xmlns:p14="http://schemas.microsoft.com/office/powerpoint/2010/main" val="2784827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67ABB-5A62-4F1F-8069-3831FCA79161}"/>
              </a:ext>
            </a:extLst>
          </p:cNvPr>
          <p:cNvSpPr>
            <a:spLocks noGrp="1"/>
          </p:cNvSpPr>
          <p:nvPr>
            <p:ph type="title"/>
          </p:nvPr>
        </p:nvSpPr>
        <p:spPr/>
        <p:txBody>
          <a:bodyPr/>
          <a:lstStyle/>
          <a:p>
            <a:r>
              <a:rPr lang="en-US" dirty="0"/>
              <a:t>What’s </a:t>
            </a:r>
            <a:r>
              <a:rPr lang="en-US" dirty="0" err="1"/>
              <a:t>Vuforia</a:t>
            </a:r>
            <a:r>
              <a:rPr lang="en-US" dirty="0"/>
              <a:t>?</a:t>
            </a:r>
          </a:p>
        </p:txBody>
      </p:sp>
      <p:sp>
        <p:nvSpPr>
          <p:cNvPr id="3" name="Content Placeholder 2">
            <a:extLst>
              <a:ext uri="{FF2B5EF4-FFF2-40B4-BE49-F238E27FC236}">
                <a16:creationId xmlns:a16="http://schemas.microsoft.com/office/drawing/2014/main" id="{2BC16C34-7D60-4B42-A887-863452A81537}"/>
              </a:ext>
            </a:extLst>
          </p:cNvPr>
          <p:cNvSpPr>
            <a:spLocks noGrp="1"/>
          </p:cNvSpPr>
          <p:nvPr>
            <p:ph idx="1"/>
          </p:nvPr>
        </p:nvSpPr>
        <p:spPr/>
        <p:txBody>
          <a:bodyPr/>
          <a:lstStyle/>
          <a:p>
            <a:r>
              <a:rPr lang="en-US" dirty="0"/>
              <a:t>Augmented Reality Software Development Kit (SDK),developed by PTC, for mobile devices</a:t>
            </a:r>
          </a:p>
          <a:p>
            <a:r>
              <a:rPr lang="en-US" dirty="0"/>
              <a:t>FTC SDK comes with Vuforia pre-installed</a:t>
            </a:r>
          </a:p>
          <a:p>
            <a:r>
              <a:rPr lang="en-US" dirty="0"/>
              <a:t>You can use this vision software to recognize and track planar images (photos, designs, etc.) and simple 3D objects, such as boxes, in real-time. </a:t>
            </a:r>
          </a:p>
        </p:txBody>
      </p:sp>
    </p:spTree>
    <p:extLst>
      <p:ext uri="{BB962C8B-B14F-4D97-AF65-F5344CB8AC3E}">
        <p14:creationId xmlns:p14="http://schemas.microsoft.com/office/powerpoint/2010/main" val="4086047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A8698-7892-4AC6-A10F-CF55AA3D022B}"/>
              </a:ext>
            </a:extLst>
          </p:cNvPr>
          <p:cNvSpPr>
            <a:spLocks noGrp="1"/>
          </p:cNvSpPr>
          <p:nvPr>
            <p:ph type="title"/>
          </p:nvPr>
        </p:nvSpPr>
        <p:spPr/>
        <p:txBody>
          <a:bodyPr/>
          <a:lstStyle/>
          <a:p>
            <a:r>
              <a:rPr lang="en-US" dirty="0"/>
              <a:t>How does it work?</a:t>
            </a:r>
          </a:p>
        </p:txBody>
      </p:sp>
      <p:sp>
        <p:nvSpPr>
          <p:cNvPr id="3" name="Content Placeholder 2">
            <a:extLst>
              <a:ext uri="{FF2B5EF4-FFF2-40B4-BE49-F238E27FC236}">
                <a16:creationId xmlns:a16="http://schemas.microsoft.com/office/drawing/2014/main" id="{253313A3-563D-46E8-BF8D-A8621E977828}"/>
              </a:ext>
            </a:extLst>
          </p:cNvPr>
          <p:cNvSpPr>
            <a:spLocks noGrp="1"/>
          </p:cNvSpPr>
          <p:nvPr>
            <p:ph idx="1"/>
          </p:nvPr>
        </p:nvSpPr>
        <p:spPr/>
        <p:txBody>
          <a:bodyPr>
            <a:normAutofit lnSpcReduction="10000"/>
          </a:bodyPr>
          <a:lstStyle/>
          <a:p>
            <a:endParaRPr lang="en-US" dirty="0"/>
          </a:p>
          <a:p>
            <a:r>
              <a:rPr lang="en-US" dirty="0"/>
              <a:t>With AR, developers can position and orient virtual objects such as 3D models and images in relation to the real world.</a:t>
            </a:r>
          </a:p>
          <a:p>
            <a:r>
              <a:rPr lang="en-US" dirty="0"/>
              <a:t>When a computer device’s AR app receives digital information from a know marker (like </a:t>
            </a:r>
            <a:r>
              <a:rPr lang="en-US" dirty="0" err="1"/>
              <a:t>ImageTarget</a:t>
            </a:r>
            <a:r>
              <a:rPr lang="en-US" dirty="0"/>
              <a:t>  in your code), it begins to execute the marker’s code and layer the correct 3D image. (So a sort of “communication between app and image”.) </a:t>
            </a:r>
          </a:p>
          <a:p>
            <a:r>
              <a:rPr lang="en-US" dirty="0"/>
              <a:t>More simple, </a:t>
            </a:r>
            <a:r>
              <a:rPr lang="en-US" dirty="0" err="1"/>
              <a:t>Vuforia</a:t>
            </a:r>
            <a:r>
              <a:rPr lang="en-US" dirty="0"/>
              <a:t> can detect feature points in your target image, and then use the data to compare the features in the target image to the receiving frame of the camera and position and orient virtual objects such as 3D models and images in relation to the real world.</a:t>
            </a:r>
          </a:p>
        </p:txBody>
      </p:sp>
    </p:spTree>
    <p:extLst>
      <p:ext uri="{BB962C8B-B14F-4D97-AF65-F5344CB8AC3E}">
        <p14:creationId xmlns:p14="http://schemas.microsoft.com/office/powerpoint/2010/main" val="3923490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94735-DBAA-47AE-A29A-BCC0664240B0}"/>
              </a:ext>
            </a:extLst>
          </p:cNvPr>
          <p:cNvSpPr>
            <a:spLocks noGrp="1"/>
          </p:cNvSpPr>
          <p:nvPr>
            <p:ph type="title"/>
          </p:nvPr>
        </p:nvSpPr>
        <p:spPr/>
        <p:txBody>
          <a:bodyPr/>
          <a:lstStyle/>
          <a:p>
            <a:r>
              <a:rPr lang="en-US" dirty="0"/>
              <a:t>Your FIRST Encounter with Vuforia</a:t>
            </a:r>
          </a:p>
        </p:txBody>
      </p:sp>
      <p:sp>
        <p:nvSpPr>
          <p:cNvPr id="3" name="Content Placeholder 2">
            <a:extLst>
              <a:ext uri="{FF2B5EF4-FFF2-40B4-BE49-F238E27FC236}">
                <a16:creationId xmlns:a16="http://schemas.microsoft.com/office/drawing/2014/main" id="{5149D065-5F0C-4BC3-AE8F-461F8B7DFA7E}"/>
              </a:ext>
            </a:extLst>
          </p:cNvPr>
          <p:cNvSpPr>
            <a:spLocks noGrp="1"/>
          </p:cNvSpPr>
          <p:nvPr>
            <p:ph idx="1"/>
          </p:nvPr>
        </p:nvSpPr>
        <p:spPr>
          <a:xfrm>
            <a:off x="838200" y="1825625"/>
            <a:ext cx="6462252" cy="4351338"/>
          </a:xfrm>
        </p:spPr>
        <p:txBody>
          <a:bodyPr>
            <a:normAutofit lnSpcReduction="10000"/>
          </a:bodyPr>
          <a:lstStyle/>
          <a:p>
            <a:r>
              <a:rPr lang="en-US" dirty="0"/>
              <a:t>PTC+FIRST AR  app in PlayStore</a:t>
            </a:r>
          </a:p>
          <a:p>
            <a:r>
              <a:rPr lang="en-US" dirty="0"/>
              <a:t>A fun way to get an idea of what you can do with Vuforia</a:t>
            </a:r>
          </a:p>
          <a:p>
            <a:r>
              <a:rPr lang="en-US" dirty="0"/>
              <a:t>App uses FLL, FTC, and FRC logos as ImageTargets to “reveal” a  </a:t>
            </a:r>
            <a:r>
              <a:rPr lang="en-US" i="1" dirty="0"/>
              <a:t>FIRST</a:t>
            </a:r>
            <a:r>
              <a:rPr lang="en-US" dirty="0"/>
              <a:t> Lego League robot, a </a:t>
            </a:r>
            <a:r>
              <a:rPr lang="en-US" i="1" dirty="0"/>
              <a:t>FIRST</a:t>
            </a:r>
            <a:r>
              <a:rPr lang="en-US" dirty="0"/>
              <a:t> Tech Challenge robot and a </a:t>
            </a:r>
            <a:r>
              <a:rPr lang="en-US" i="1" dirty="0"/>
              <a:t>FIRST</a:t>
            </a:r>
            <a:r>
              <a:rPr lang="en-US" dirty="0"/>
              <a:t> Robotics Competition robot  in 3D view</a:t>
            </a:r>
          </a:p>
          <a:p>
            <a:r>
              <a:rPr lang="en-US" dirty="0"/>
              <a:t>Download the app here –  </a:t>
            </a:r>
            <a:br>
              <a:rPr lang="en-US" dirty="0"/>
            </a:br>
            <a:r>
              <a:rPr lang="en-US" u="sng" dirty="0">
                <a:hlinkClick r:id="rId3" tooltip="https://play.google.com/store/apps/details?id=com.PTC.PTC_FIRST_App&amp;hl=en"/>
              </a:rPr>
              <a:t>PTC+FIRST AR Robots - Android Apps on Google Play</a:t>
            </a:r>
            <a:endParaRPr lang="en-US" dirty="0"/>
          </a:p>
          <a:p>
            <a:pPr marL="0" indent="0">
              <a:buNone/>
            </a:pPr>
            <a:endParaRPr lang="en-US" dirty="0"/>
          </a:p>
        </p:txBody>
      </p:sp>
      <p:pic>
        <p:nvPicPr>
          <p:cNvPr id="4" name="Picture 3">
            <a:extLst>
              <a:ext uri="{FF2B5EF4-FFF2-40B4-BE49-F238E27FC236}">
                <a16:creationId xmlns:a16="http://schemas.microsoft.com/office/drawing/2014/main" id="{BF11DDE2-F879-4E4C-AF78-EFCD12370354}"/>
              </a:ext>
            </a:extLst>
          </p:cNvPr>
          <p:cNvPicPr>
            <a:picLocks noChangeAspect="1"/>
          </p:cNvPicPr>
          <p:nvPr/>
        </p:nvPicPr>
        <p:blipFill rotWithShape="1">
          <a:blip r:embed="rId4"/>
          <a:srcRect l="23588" t="17618" r="24637" b="12455"/>
          <a:stretch/>
        </p:blipFill>
        <p:spPr>
          <a:xfrm>
            <a:off x="7678403" y="1690688"/>
            <a:ext cx="4292371" cy="3259394"/>
          </a:xfrm>
          <a:prstGeom prst="rect">
            <a:avLst/>
          </a:prstGeom>
        </p:spPr>
      </p:pic>
      <p:sp>
        <p:nvSpPr>
          <p:cNvPr id="5" name="Rectangle 4">
            <a:extLst>
              <a:ext uri="{FF2B5EF4-FFF2-40B4-BE49-F238E27FC236}">
                <a16:creationId xmlns:a16="http://schemas.microsoft.com/office/drawing/2014/main" id="{771B6DB0-21C9-43DE-A23F-C19181E76D13}"/>
              </a:ext>
            </a:extLst>
          </p:cNvPr>
          <p:cNvSpPr/>
          <p:nvPr/>
        </p:nvSpPr>
        <p:spPr>
          <a:xfrm>
            <a:off x="9896168" y="3313011"/>
            <a:ext cx="2074606" cy="15485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13570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50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1DB1B-72C3-4601-A07A-CC48FCC4CC44}"/>
              </a:ext>
            </a:extLst>
          </p:cNvPr>
          <p:cNvSpPr>
            <a:spLocks noGrp="1"/>
          </p:cNvSpPr>
          <p:nvPr>
            <p:ph type="title"/>
          </p:nvPr>
        </p:nvSpPr>
        <p:spPr>
          <a:xfrm>
            <a:off x="838200" y="365126"/>
            <a:ext cx="10515600" cy="741004"/>
          </a:xfrm>
        </p:spPr>
        <p:txBody>
          <a:bodyPr>
            <a:normAutofit fontScale="90000"/>
          </a:bodyPr>
          <a:lstStyle/>
          <a:p>
            <a:r>
              <a:rPr lang="en-US" dirty="0"/>
              <a:t>PTC FIRST AR (augmented reality) App Quick View</a:t>
            </a:r>
          </a:p>
        </p:txBody>
      </p:sp>
      <p:sp>
        <p:nvSpPr>
          <p:cNvPr id="3" name="Content Placeholder 2">
            <a:extLst>
              <a:ext uri="{FF2B5EF4-FFF2-40B4-BE49-F238E27FC236}">
                <a16:creationId xmlns:a16="http://schemas.microsoft.com/office/drawing/2014/main" id="{3840A727-99F7-4AA6-B2AA-5B9E6BCE464A}"/>
              </a:ext>
            </a:extLst>
          </p:cNvPr>
          <p:cNvSpPr>
            <a:spLocks noGrp="1"/>
          </p:cNvSpPr>
          <p:nvPr>
            <p:ph idx="1"/>
          </p:nvPr>
        </p:nvSpPr>
        <p:spPr>
          <a:xfrm>
            <a:off x="6561746" y="1627171"/>
            <a:ext cx="4580520" cy="4619420"/>
          </a:xfrm>
        </p:spPr>
        <p:txBody>
          <a:bodyPr>
            <a:normAutofit fontScale="92500" lnSpcReduction="20000"/>
          </a:bodyPr>
          <a:lstStyle/>
          <a:p>
            <a:r>
              <a:rPr lang="en-US" dirty="0"/>
              <a:t>For </a:t>
            </a:r>
            <a:r>
              <a:rPr lang="en-US" dirty="0" err="1"/>
              <a:t>ImageTarget</a:t>
            </a:r>
            <a:r>
              <a:rPr lang="en-US" dirty="0"/>
              <a:t> on Floor or tabletop, hold camera in portrait  mode.</a:t>
            </a:r>
          </a:p>
          <a:p>
            <a:r>
              <a:rPr lang="en-US" dirty="0"/>
              <a:t>For ImageTarget on wall, hold camera in landscape mode</a:t>
            </a:r>
          </a:p>
          <a:p>
            <a:endParaRPr lang="en-US" dirty="0"/>
          </a:p>
          <a:p>
            <a:r>
              <a:rPr lang="en-US" dirty="0"/>
              <a:t>Move your phone camera , you can explore each of the robot models from any angle. </a:t>
            </a:r>
          </a:p>
          <a:p>
            <a:r>
              <a:rPr lang="en-US" dirty="0"/>
              <a:t>Turning your phone while trying to get the images to “pop up” give you a clue that lots of axes, angles and math are part of Vuforia</a:t>
            </a:r>
          </a:p>
          <a:p>
            <a:endParaRPr lang="en-US" dirty="0"/>
          </a:p>
        </p:txBody>
      </p:sp>
      <p:sp>
        <p:nvSpPr>
          <p:cNvPr id="4" name="TextBox 3">
            <a:extLst>
              <a:ext uri="{FF2B5EF4-FFF2-40B4-BE49-F238E27FC236}">
                <a16:creationId xmlns:a16="http://schemas.microsoft.com/office/drawing/2014/main" id="{BC364B88-DC01-4AA3-8BFE-020A576FCA8B}"/>
              </a:ext>
            </a:extLst>
          </p:cNvPr>
          <p:cNvSpPr txBox="1"/>
          <p:nvPr/>
        </p:nvSpPr>
        <p:spPr>
          <a:xfrm>
            <a:off x="1489587" y="911879"/>
            <a:ext cx="5072158" cy="369332"/>
          </a:xfrm>
          <a:prstGeom prst="rect">
            <a:avLst/>
          </a:prstGeom>
          <a:noFill/>
        </p:spPr>
        <p:txBody>
          <a:bodyPr wrap="none" rtlCol="0">
            <a:spAutoFit/>
          </a:bodyPr>
          <a:lstStyle/>
          <a:p>
            <a:r>
              <a:rPr lang="en-US" dirty="0">
                <a:hlinkClick r:id="rId3"/>
              </a:rPr>
              <a:t>https://www.youtube.com/enhance?v=kS72debK8tI</a:t>
            </a:r>
            <a:endParaRPr lang="en-US" dirty="0"/>
          </a:p>
        </p:txBody>
      </p:sp>
      <p:pic>
        <p:nvPicPr>
          <p:cNvPr id="5" name="Picture 4">
            <a:hlinkClick r:id="rId4"/>
            <a:extLst>
              <a:ext uri="{FF2B5EF4-FFF2-40B4-BE49-F238E27FC236}">
                <a16:creationId xmlns:a16="http://schemas.microsoft.com/office/drawing/2014/main" id="{5AB4B4E4-1CA6-4F6B-899E-E98FBE560ED1}"/>
              </a:ext>
            </a:extLst>
          </p:cNvPr>
          <p:cNvPicPr>
            <a:picLocks noChangeAspect="1"/>
          </p:cNvPicPr>
          <p:nvPr/>
        </p:nvPicPr>
        <p:blipFill rotWithShape="1">
          <a:blip r:embed="rId5"/>
          <a:srcRect l="11735" t="20201" r="38063" b="30313"/>
          <a:stretch/>
        </p:blipFill>
        <p:spPr>
          <a:xfrm>
            <a:off x="270388" y="2322555"/>
            <a:ext cx="5825612" cy="3228653"/>
          </a:xfrm>
          <a:prstGeom prst="rect">
            <a:avLst/>
          </a:prstGeom>
        </p:spPr>
      </p:pic>
      <p:sp>
        <p:nvSpPr>
          <p:cNvPr id="6" name="AutoShape 2" descr="Samsung Galaxy J3 Emerge, 16GB, Silver, Boost Mobile">
            <a:extLst>
              <a:ext uri="{FF2B5EF4-FFF2-40B4-BE49-F238E27FC236}">
                <a16:creationId xmlns:a16="http://schemas.microsoft.com/office/drawing/2014/main" id="{621390B6-FD21-4C5C-9B9F-2E51C0A6CDA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9" name="Picture 6" descr="Image result for cell phone">
            <a:extLst>
              <a:ext uri="{FF2B5EF4-FFF2-40B4-BE49-F238E27FC236}">
                <a16:creationId xmlns:a16="http://schemas.microsoft.com/office/drawing/2014/main" id="{9E82D1D7-AD62-44A5-A583-E47D7468F66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6819" r="19131"/>
          <a:stretch/>
        </p:blipFill>
        <p:spPr bwMode="auto">
          <a:xfrm>
            <a:off x="11142265" y="1281211"/>
            <a:ext cx="701615" cy="129806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Image result for cell phone">
            <a:extLst>
              <a:ext uri="{FF2B5EF4-FFF2-40B4-BE49-F238E27FC236}">
                <a16:creationId xmlns:a16="http://schemas.microsoft.com/office/drawing/2014/main" id="{47EC6386-2079-4EC2-94A0-CC14B7E1B09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6819" r="19131"/>
          <a:stretch/>
        </p:blipFill>
        <p:spPr bwMode="auto">
          <a:xfrm rot="16200000">
            <a:off x="11002992" y="2703210"/>
            <a:ext cx="701615" cy="1298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5932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2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0"/>
                                        <p:tgtEl>
                                          <p:spTgt spid="3">
                                            <p:txEl>
                                              <p:pRg st="0" end="0"/>
                                            </p:txEl>
                                          </p:spTgt>
                                        </p:tgtEl>
                                      </p:cBhvr>
                                    </p:animEffect>
                                  </p:childTnLst>
                                </p:cTn>
                              </p:par>
                              <p:par>
                                <p:cTn id="8" presetID="10" presetClass="entr" presetSubtype="0" fill="hold" nodeType="withEffect">
                                  <p:stCondLst>
                                    <p:cond delay="20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7000"/>
                                        <p:tgtEl>
                                          <p:spTgt spid="3">
                                            <p:txEl>
                                              <p:pRg st="1" end="1"/>
                                            </p:txEl>
                                          </p:spTgt>
                                        </p:tgtEl>
                                      </p:cBhvr>
                                    </p:animEffect>
                                  </p:childTnLst>
                                </p:cTn>
                              </p:par>
                              <p:par>
                                <p:cTn id="11" presetID="10" presetClass="entr" presetSubtype="0" fill="hold" nodeType="withEffect">
                                  <p:stCondLst>
                                    <p:cond delay="200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7000"/>
                                        <p:tgtEl>
                                          <p:spTgt spid="3">
                                            <p:txEl>
                                              <p:pRg st="3" end="3"/>
                                            </p:txEl>
                                          </p:spTgt>
                                        </p:tgtEl>
                                      </p:cBhvr>
                                    </p:animEffect>
                                  </p:childTnLst>
                                </p:cTn>
                              </p:par>
                              <p:par>
                                <p:cTn id="14" presetID="10" presetClass="entr" presetSubtype="0" fill="hold" nodeType="withEffect">
                                  <p:stCondLst>
                                    <p:cond delay="200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7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6242</TotalTime>
  <Words>3364</Words>
  <Application>Microsoft Office PowerPoint</Application>
  <PresentationFormat>Widescreen</PresentationFormat>
  <Paragraphs>336</Paragraphs>
  <Slides>37</Slides>
  <Notes>35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Calibri Light</vt:lpstr>
      <vt:lpstr>Courier New</vt:lpstr>
      <vt:lpstr>Office Theme</vt:lpstr>
      <vt:lpstr>Introduction to Vuforia </vt:lpstr>
      <vt:lpstr>Good Vuforia resources</vt:lpstr>
      <vt:lpstr>More Helpful YouTube Video Tutorials/Resources </vt:lpstr>
      <vt:lpstr>What’s Augmented Reality?</vt:lpstr>
      <vt:lpstr>What’s Aumented Reality (cont)</vt:lpstr>
      <vt:lpstr>What’s Vuforia?</vt:lpstr>
      <vt:lpstr>How does it work?</vt:lpstr>
      <vt:lpstr>Your FIRST Encounter with Vuforia</vt:lpstr>
      <vt:lpstr>PTC FIRST AR (augmented reality) App Quick View</vt:lpstr>
      <vt:lpstr>You’re maybe thinking, can I create a Pokémon Go type game with Vuforia? </vt:lpstr>
      <vt:lpstr>So how could we use Vuforia in FTC?</vt:lpstr>
      <vt:lpstr>What you need -Vuforia and ImageTargets and Axes, and Field Coordinates, oh my!</vt:lpstr>
      <vt:lpstr>FTC_FieldCoordinateSystemDefinition.pdf</vt:lpstr>
      <vt:lpstr>Axes Rotations and Right Hand  Rule</vt:lpstr>
      <vt:lpstr>Using FTCVuforiaDemo files to pull it all together (Thank you, FTC 2818, G-Force!)</vt:lpstr>
      <vt:lpstr>Target Tracking</vt:lpstr>
      <vt:lpstr>FTCVuforiaDemo - </vt:lpstr>
      <vt:lpstr>Files included in the FTCVuforiaDemo</vt:lpstr>
      <vt:lpstr>FTC VuforiaDemo – TeleopOpMode.java</vt:lpstr>
      <vt:lpstr>RobotNavigation.java</vt:lpstr>
      <vt:lpstr>All navigation components are located in the Robot_Navigation class </vt:lpstr>
      <vt:lpstr>2818VuforiaDemoAnimation of robot on FTC field executing Vuforia OpMode   </vt:lpstr>
      <vt:lpstr>Robot_OmniDrive</vt:lpstr>
      <vt:lpstr>Telemetry Display </vt:lpstr>
      <vt:lpstr>Obtain your Vuforia License</vt:lpstr>
      <vt:lpstr>Putting Vuforia License in Your Program</vt:lpstr>
      <vt:lpstr>Get Your Free Vuforia License (cont.)  </vt:lpstr>
      <vt:lpstr>Where do I put the license???</vt:lpstr>
      <vt:lpstr>Oh, and where are the image files for my ImageTargets?</vt:lpstr>
      <vt:lpstr>Vision Target Images under beacons used by Vuforia to locate/align with beacons</vt:lpstr>
      <vt:lpstr>Now let’s test the real bot and ImageTarget </vt:lpstr>
      <vt:lpstr>Manual and AutoMode (cont.)</vt:lpstr>
      <vt:lpstr>Some more resources for Vuforia information follow.</vt:lpstr>
      <vt:lpstr>ConceptVuforiaNavigation file - Good info</vt:lpstr>
      <vt:lpstr>Concept Vuforia Navigation Comments Sample</vt:lpstr>
      <vt:lpstr>More Helpful YouTube Video Tutorials/Resources </vt:lpstr>
      <vt:lpstr>Thank you for your patience! Hope this has been useful!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Vuforia</dc:title>
  <dc:creator>Jo Van Vliet</dc:creator>
  <cp:lastModifiedBy>Jo Van Vliet</cp:lastModifiedBy>
  <cp:revision>117</cp:revision>
  <cp:lastPrinted>2017-09-07T21:09:37Z</cp:lastPrinted>
  <dcterms:created xsi:type="dcterms:W3CDTF">2017-08-27T13:28:20Z</dcterms:created>
  <dcterms:modified xsi:type="dcterms:W3CDTF">2017-09-10T14:53:29Z</dcterms:modified>
</cp:coreProperties>
</file>

<file path=docProps/thumbnail.jpeg>
</file>